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618" r:id="rId2"/>
    <p:sldId id="619" r:id="rId3"/>
    <p:sldId id="615" r:id="rId4"/>
    <p:sldId id="281" r:id="rId5"/>
    <p:sldId id="595" r:id="rId6"/>
    <p:sldId id="285" r:id="rId7"/>
    <p:sldId id="596" r:id="rId8"/>
    <p:sldId id="286" r:id="rId9"/>
    <p:sldId id="287" r:id="rId10"/>
    <p:sldId id="295" r:id="rId11"/>
    <p:sldId id="427" r:id="rId12"/>
    <p:sldId id="428" r:id="rId13"/>
    <p:sldId id="288" r:id="rId14"/>
    <p:sldId id="314" r:id="rId15"/>
    <p:sldId id="291" r:id="rId16"/>
    <p:sldId id="292" r:id="rId17"/>
    <p:sldId id="293" r:id="rId18"/>
    <p:sldId id="294" r:id="rId19"/>
    <p:sldId id="297" r:id="rId20"/>
    <p:sldId id="296" r:id="rId21"/>
    <p:sldId id="298" r:id="rId22"/>
    <p:sldId id="299" r:id="rId23"/>
    <p:sldId id="301" r:id="rId24"/>
    <p:sldId id="599" r:id="rId25"/>
    <p:sldId id="303" r:id="rId26"/>
    <p:sldId id="600" r:id="rId27"/>
    <p:sldId id="304" r:id="rId28"/>
    <p:sldId id="302" r:id="rId29"/>
    <p:sldId id="430" r:id="rId30"/>
    <p:sldId id="431" r:id="rId31"/>
    <p:sldId id="310" r:id="rId32"/>
    <p:sldId id="311" r:id="rId33"/>
    <p:sldId id="309" r:id="rId34"/>
    <p:sldId id="312" r:id="rId35"/>
    <p:sldId id="306" r:id="rId36"/>
    <p:sldId id="313" r:id="rId37"/>
    <p:sldId id="624" r:id="rId38"/>
    <p:sldId id="623" r:id="rId39"/>
    <p:sldId id="620" r:id="rId40"/>
    <p:sldId id="625" r:id="rId41"/>
    <p:sldId id="627" r:id="rId42"/>
    <p:sldId id="6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78" d="100"/>
          <a:sy n="78" d="100"/>
        </p:scale>
        <p:origin x="715" y="62"/>
      </p:cViewPr>
      <p:guideLst/>
    </p:cSldViewPr>
  </p:slideViewPr>
  <p:notesTextViewPr>
    <p:cViewPr>
      <p:scale>
        <a:sx n="1" d="1"/>
        <a:sy n="1" d="1"/>
      </p:scale>
      <p:origin x="0" y="0"/>
    </p:cViewPr>
  </p:notesTextViewPr>
  <p:sorterViewPr>
    <p:cViewPr>
      <p:scale>
        <a:sx n="100" d="100"/>
        <a:sy n="100" d="100"/>
      </p:scale>
      <p:origin x="0" y="-119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974D3-B8A0-4830-A9D0-795C10EAA157}"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IN"/>
        </a:p>
      </dgm:t>
    </dgm:pt>
    <dgm:pt modelId="{E1AAAAD5-C741-470E-B702-B6B54A3846D0}">
      <dgm:prSet/>
      <dgm:spPr/>
      <dgm:t>
        <a:bodyPr/>
        <a:lstStyle/>
        <a:p>
          <a:pPr rtl="0"/>
          <a:r>
            <a:rPr lang="en-IN"/>
            <a:t>Furthermore, reductions in calcium and phosphorus levels and in mechanical properties of dentin, such as elastic modulus, flexural strength, and microhardness, were reported after irrigation of root canals with 5% sodium hypochlorite, which can also contribute to a decrease in the micromechanical interaction between adhesive resins and NaOCl-treated dentin</a:t>
          </a:r>
        </a:p>
      </dgm:t>
    </dgm:pt>
    <dgm:pt modelId="{FE6EEE54-8BD1-4D0C-B4E4-CDC01F27E781}" type="parTrans" cxnId="{931A6F90-5765-47A7-936E-72973938DE20}">
      <dgm:prSet/>
      <dgm:spPr/>
      <dgm:t>
        <a:bodyPr/>
        <a:lstStyle/>
        <a:p>
          <a:endParaRPr lang="en-IN"/>
        </a:p>
      </dgm:t>
    </dgm:pt>
    <dgm:pt modelId="{DD11AA15-7F5D-40DC-9693-E20665EC1B16}" type="sibTrans" cxnId="{931A6F90-5765-47A7-936E-72973938DE20}">
      <dgm:prSet/>
      <dgm:spPr/>
      <dgm:t>
        <a:bodyPr/>
        <a:lstStyle/>
        <a:p>
          <a:endParaRPr lang="en-IN"/>
        </a:p>
      </dgm:t>
    </dgm:pt>
    <dgm:pt modelId="{7F1C209A-167A-4C4A-9AA8-5330A6361DC4}" type="pres">
      <dgm:prSet presAssocID="{294974D3-B8A0-4830-A9D0-795C10EAA157}" presName="linear" presStyleCnt="0">
        <dgm:presLayoutVars>
          <dgm:animLvl val="lvl"/>
          <dgm:resizeHandles val="exact"/>
        </dgm:presLayoutVars>
      </dgm:prSet>
      <dgm:spPr/>
    </dgm:pt>
    <dgm:pt modelId="{38FF49F9-85F0-4080-976E-144F4A1C4DC6}" type="pres">
      <dgm:prSet presAssocID="{E1AAAAD5-C741-470E-B702-B6B54A3846D0}" presName="parentText" presStyleLbl="node1" presStyleIdx="0" presStyleCnt="1" custScaleX="96427" custScaleY="41909" custLinFactNeighborY="-585">
        <dgm:presLayoutVars>
          <dgm:chMax val="0"/>
          <dgm:bulletEnabled val="1"/>
        </dgm:presLayoutVars>
      </dgm:prSet>
      <dgm:spPr/>
    </dgm:pt>
  </dgm:ptLst>
  <dgm:cxnLst>
    <dgm:cxn modelId="{62E79B25-2E73-46B9-997A-EEA840D5DFFB}" type="presOf" srcId="{294974D3-B8A0-4830-A9D0-795C10EAA157}" destId="{7F1C209A-167A-4C4A-9AA8-5330A6361DC4}" srcOrd="0" destOrd="0" presId="urn:microsoft.com/office/officeart/2005/8/layout/vList2"/>
    <dgm:cxn modelId="{BD46823A-0236-4C92-A164-486C5C4E3A7F}" type="presOf" srcId="{E1AAAAD5-C741-470E-B702-B6B54A3846D0}" destId="{38FF49F9-85F0-4080-976E-144F4A1C4DC6}" srcOrd="0" destOrd="0" presId="urn:microsoft.com/office/officeart/2005/8/layout/vList2"/>
    <dgm:cxn modelId="{931A6F90-5765-47A7-936E-72973938DE20}" srcId="{294974D3-B8A0-4830-A9D0-795C10EAA157}" destId="{E1AAAAD5-C741-470E-B702-B6B54A3846D0}" srcOrd="0" destOrd="0" parTransId="{FE6EEE54-8BD1-4D0C-B4E4-CDC01F27E781}" sibTransId="{DD11AA15-7F5D-40DC-9693-E20665EC1B16}"/>
    <dgm:cxn modelId="{36115AAA-E759-4E3D-8776-E957AA55AF1F}" type="presParOf" srcId="{7F1C209A-167A-4C4A-9AA8-5330A6361DC4}" destId="{38FF49F9-85F0-4080-976E-144F4A1C4D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EB96D8-1BD6-4E93-A8E1-722A14E96E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IN"/>
        </a:p>
      </dgm:t>
    </dgm:pt>
    <dgm:pt modelId="{336FB7DF-F960-409E-B3D0-47FC9D06CCED}">
      <dgm:prSet custT="1"/>
      <dgm:spPr/>
      <dgm:t>
        <a:bodyPr/>
        <a:lstStyle/>
        <a:p>
          <a:pPr rtl="0"/>
          <a:r>
            <a:rPr lang="en-IN" sz="2400" dirty="0"/>
            <a:t>This was demonstrated in an </a:t>
          </a:r>
          <a:r>
            <a:rPr lang="en-IN" sz="2400" i="1" dirty="0"/>
            <a:t>In vivo</a:t>
          </a:r>
          <a:r>
            <a:rPr lang="en-IN" sz="2400" dirty="0"/>
            <a:t> study in which the application of CHX, known to have a broad-spectrum MMP-inhibitory effect significantly improved the integrity of the hybrid layer in a 6-month clinical trial.</a:t>
          </a:r>
        </a:p>
      </dgm:t>
    </dgm:pt>
    <dgm:pt modelId="{AF11461B-65DB-4502-9D6D-3B712F0B5821}" type="parTrans" cxnId="{FA46A361-E491-43AF-BACD-3AC3A2DEA5A9}">
      <dgm:prSet/>
      <dgm:spPr/>
      <dgm:t>
        <a:bodyPr/>
        <a:lstStyle/>
        <a:p>
          <a:endParaRPr lang="en-IN" sz="2400"/>
        </a:p>
      </dgm:t>
    </dgm:pt>
    <dgm:pt modelId="{0CD19704-0F21-4208-8A5C-27435E4173E5}" type="sibTrans" cxnId="{FA46A361-E491-43AF-BACD-3AC3A2DEA5A9}">
      <dgm:prSet/>
      <dgm:spPr/>
      <dgm:t>
        <a:bodyPr/>
        <a:lstStyle/>
        <a:p>
          <a:endParaRPr lang="en-IN" sz="2400"/>
        </a:p>
      </dgm:t>
    </dgm:pt>
    <dgm:pt modelId="{7A178949-307A-4839-86FF-CE514DADE81C}">
      <dgm:prSet custT="1"/>
      <dgm:spPr/>
      <dgm:t>
        <a:bodyPr/>
        <a:lstStyle/>
        <a:p>
          <a:pPr rtl="0"/>
          <a:r>
            <a:rPr lang="en-IN" sz="2400" dirty="0"/>
            <a:t>Auto-degradation of collagen matrices can occur in resin-infiltrated dentine, but may be prevented by the application of a synthetic protease inhibitor, such as CHX On the whole, because of its broad-spectrum MMP-inhibitory effect, CHX can significantly improve the resin–dentine bond stability.</a:t>
          </a:r>
        </a:p>
      </dgm:t>
    </dgm:pt>
    <dgm:pt modelId="{549F0EDC-26D9-4230-97E6-BA533FBBAF98}" type="parTrans" cxnId="{8D06F365-5B29-4475-9358-AF3EF85C133F}">
      <dgm:prSet/>
      <dgm:spPr/>
      <dgm:t>
        <a:bodyPr/>
        <a:lstStyle/>
        <a:p>
          <a:endParaRPr lang="en-IN" sz="2400"/>
        </a:p>
      </dgm:t>
    </dgm:pt>
    <dgm:pt modelId="{BF6FB4B1-73BD-416B-B899-C9FDA89C47EE}" type="sibTrans" cxnId="{8D06F365-5B29-4475-9358-AF3EF85C133F}">
      <dgm:prSet/>
      <dgm:spPr/>
      <dgm:t>
        <a:bodyPr/>
        <a:lstStyle/>
        <a:p>
          <a:endParaRPr lang="en-IN" sz="2400"/>
        </a:p>
      </dgm:t>
    </dgm:pt>
    <dgm:pt modelId="{3530AFAC-6801-4920-B826-CAA5FE4E1A18}" type="pres">
      <dgm:prSet presAssocID="{1FEB96D8-1BD6-4E93-A8E1-722A14E96E59}" presName="linear" presStyleCnt="0">
        <dgm:presLayoutVars>
          <dgm:animLvl val="lvl"/>
          <dgm:resizeHandles val="exact"/>
        </dgm:presLayoutVars>
      </dgm:prSet>
      <dgm:spPr/>
    </dgm:pt>
    <dgm:pt modelId="{DE779C34-971B-42AA-89D1-B8961B345F2D}" type="pres">
      <dgm:prSet presAssocID="{336FB7DF-F960-409E-B3D0-47FC9D06CCED}" presName="parentText" presStyleLbl="node1" presStyleIdx="0" presStyleCnt="2" custLinFactY="-3767" custLinFactNeighborY="-100000">
        <dgm:presLayoutVars>
          <dgm:chMax val="0"/>
          <dgm:bulletEnabled val="1"/>
        </dgm:presLayoutVars>
      </dgm:prSet>
      <dgm:spPr/>
    </dgm:pt>
    <dgm:pt modelId="{D28889B9-2234-46F4-AA8B-95304B6E090D}" type="pres">
      <dgm:prSet presAssocID="{0CD19704-0F21-4208-8A5C-27435E4173E5}" presName="spacer" presStyleCnt="0"/>
      <dgm:spPr/>
    </dgm:pt>
    <dgm:pt modelId="{951EA04B-0D54-4A7D-843B-584A9303544B}" type="pres">
      <dgm:prSet presAssocID="{7A178949-307A-4839-86FF-CE514DADE81C}" presName="parentText" presStyleLbl="node1" presStyleIdx="1" presStyleCnt="2">
        <dgm:presLayoutVars>
          <dgm:chMax val="0"/>
          <dgm:bulletEnabled val="1"/>
        </dgm:presLayoutVars>
      </dgm:prSet>
      <dgm:spPr/>
    </dgm:pt>
  </dgm:ptLst>
  <dgm:cxnLst>
    <dgm:cxn modelId="{11D0222F-BA97-476A-9DEB-533DE6F5C780}" type="presOf" srcId="{336FB7DF-F960-409E-B3D0-47FC9D06CCED}" destId="{DE779C34-971B-42AA-89D1-B8961B345F2D}" srcOrd="0" destOrd="0" presId="urn:microsoft.com/office/officeart/2005/8/layout/vList2"/>
    <dgm:cxn modelId="{FA46A361-E491-43AF-BACD-3AC3A2DEA5A9}" srcId="{1FEB96D8-1BD6-4E93-A8E1-722A14E96E59}" destId="{336FB7DF-F960-409E-B3D0-47FC9D06CCED}" srcOrd="0" destOrd="0" parTransId="{AF11461B-65DB-4502-9D6D-3B712F0B5821}" sibTransId="{0CD19704-0F21-4208-8A5C-27435E4173E5}"/>
    <dgm:cxn modelId="{8D06F365-5B29-4475-9358-AF3EF85C133F}" srcId="{1FEB96D8-1BD6-4E93-A8E1-722A14E96E59}" destId="{7A178949-307A-4839-86FF-CE514DADE81C}" srcOrd="1" destOrd="0" parTransId="{549F0EDC-26D9-4230-97E6-BA533FBBAF98}" sibTransId="{BF6FB4B1-73BD-416B-B899-C9FDA89C47EE}"/>
    <dgm:cxn modelId="{DF4B7876-A41C-458D-9919-AC40AC30E183}" type="presOf" srcId="{1FEB96D8-1BD6-4E93-A8E1-722A14E96E59}" destId="{3530AFAC-6801-4920-B826-CAA5FE4E1A18}" srcOrd="0" destOrd="0" presId="urn:microsoft.com/office/officeart/2005/8/layout/vList2"/>
    <dgm:cxn modelId="{63ACC6B4-9087-43AB-A136-770DBBC83EB8}" type="presOf" srcId="{7A178949-307A-4839-86FF-CE514DADE81C}" destId="{951EA04B-0D54-4A7D-843B-584A9303544B}" srcOrd="0" destOrd="0" presId="urn:microsoft.com/office/officeart/2005/8/layout/vList2"/>
    <dgm:cxn modelId="{C111A6E0-DF83-4395-8952-FF44DBCF9532}" type="presParOf" srcId="{3530AFAC-6801-4920-B826-CAA5FE4E1A18}" destId="{DE779C34-971B-42AA-89D1-B8961B345F2D}" srcOrd="0" destOrd="0" presId="urn:microsoft.com/office/officeart/2005/8/layout/vList2"/>
    <dgm:cxn modelId="{D49FE110-5526-45A0-AE73-3D37FD8A098D}" type="presParOf" srcId="{3530AFAC-6801-4920-B826-CAA5FE4E1A18}" destId="{D28889B9-2234-46F4-AA8B-95304B6E090D}" srcOrd="1" destOrd="0" presId="urn:microsoft.com/office/officeart/2005/8/layout/vList2"/>
    <dgm:cxn modelId="{CFE8C878-25C9-4F78-B5E2-51CAFB57075B}" type="presParOf" srcId="{3530AFAC-6801-4920-B826-CAA5FE4E1A18}" destId="{951EA04B-0D54-4A7D-843B-584A930354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4A68C7-2517-4F66-83BA-2C10263BD822}"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F7269985-50BF-4413-A16D-D84A61EC5D76}">
      <dgm:prSet custT="1"/>
      <dgm:spPr/>
      <dgm:t>
        <a:bodyPr/>
        <a:lstStyle/>
        <a:p>
          <a:pPr algn="ctr" rtl="0"/>
          <a:r>
            <a:rPr lang="en-US" sz="2400" dirty="0"/>
            <a:t>It has a broad spectrum of antimicrobial activity</a:t>
          </a:r>
          <a:endParaRPr lang="en-IN" sz="2400" dirty="0"/>
        </a:p>
      </dgm:t>
    </dgm:pt>
    <dgm:pt modelId="{C0D5A8AE-13CB-4982-B9A6-AF35EB676AD4}" type="parTrans" cxnId="{ADF8CEA0-A85C-49C7-853C-9DD591CB7B67}">
      <dgm:prSet/>
      <dgm:spPr/>
      <dgm:t>
        <a:bodyPr/>
        <a:lstStyle/>
        <a:p>
          <a:pPr algn="ctr"/>
          <a:endParaRPr lang="en-IN" sz="2400"/>
        </a:p>
      </dgm:t>
    </dgm:pt>
    <dgm:pt modelId="{3B19D3E2-1F70-40B9-ABDD-6EBED57E1CAA}" type="sibTrans" cxnId="{ADF8CEA0-A85C-49C7-853C-9DD591CB7B67}">
      <dgm:prSet/>
      <dgm:spPr/>
      <dgm:t>
        <a:bodyPr/>
        <a:lstStyle/>
        <a:p>
          <a:pPr algn="ctr"/>
          <a:endParaRPr lang="en-IN" sz="2400"/>
        </a:p>
      </dgm:t>
    </dgm:pt>
    <dgm:pt modelId="{0B462AA8-4714-402E-B4A0-13025E44799B}">
      <dgm:prSet custT="1"/>
      <dgm:spPr/>
      <dgm:t>
        <a:bodyPr/>
        <a:lstStyle/>
        <a:p>
          <a:pPr algn="ctr" rtl="0"/>
          <a:r>
            <a:rPr lang="en-US" sz="2400"/>
            <a:t>It has an extended residual activity</a:t>
          </a:r>
          <a:endParaRPr lang="en-IN" sz="2400"/>
        </a:p>
      </dgm:t>
    </dgm:pt>
    <dgm:pt modelId="{AC432EAE-7ADD-40B0-ADB3-C3462E0F9E6C}" type="parTrans" cxnId="{876AB41E-2652-436A-BAEE-BD82E7CA95E2}">
      <dgm:prSet/>
      <dgm:spPr/>
      <dgm:t>
        <a:bodyPr/>
        <a:lstStyle/>
        <a:p>
          <a:pPr algn="ctr"/>
          <a:endParaRPr lang="en-IN" sz="2400"/>
        </a:p>
      </dgm:t>
    </dgm:pt>
    <dgm:pt modelId="{716CF121-1640-4C42-9A49-89BCD023277D}" type="sibTrans" cxnId="{876AB41E-2652-436A-BAEE-BD82E7CA95E2}">
      <dgm:prSet/>
      <dgm:spPr/>
      <dgm:t>
        <a:bodyPr/>
        <a:lstStyle/>
        <a:p>
          <a:pPr algn="ctr"/>
          <a:endParaRPr lang="en-IN" sz="2400"/>
        </a:p>
      </dgm:t>
    </dgm:pt>
    <dgm:pt modelId="{1D651299-162E-4DBA-A3FF-BB46E74A7BCE}">
      <dgm:prSet custT="1"/>
      <dgm:spPr/>
      <dgm:t>
        <a:bodyPr/>
        <a:lstStyle/>
        <a:p>
          <a:pPr algn="ctr" rtl="0"/>
          <a:r>
            <a:rPr lang="en-US" sz="2400"/>
            <a:t>It has a relative absence of toxicity </a:t>
          </a:r>
          <a:endParaRPr lang="en-IN" sz="2400"/>
        </a:p>
      </dgm:t>
    </dgm:pt>
    <dgm:pt modelId="{DBB119E5-3C96-41BE-B37E-0CEF2FEDA0FB}" type="parTrans" cxnId="{DFBEC132-BABA-4138-B376-47C43B38B6CB}">
      <dgm:prSet/>
      <dgm:spPr/>
      <dgm:t>
        <a:bodyPr/>
        <a:lstStyle/>
        <a:p>
          <a:pPr algn="ctr"/>
          <a:endParaRPr lang="en-IN" sz="2400"/>
        </a:p>
      </dgm:t>
    </dgm:pt>
    <dgm:pt modelId="{775525FE-5C56-48B2-90B4-E2435ABB4D63}" type="sibTrans" cxnId="{DFBEC132-BABA-4138-B376-47C43B38B6CB}">
      <dgm:prSet/>
      <dgm:spPr/>
      <dgm:t>
        <a:bodyPr/>
        <a:lstStyle/>
        <a:p>
          <a:pPr algn="ctr"/>
          <a:endParaRPr lang="en-IN" sz="2400"/>
        </a:p>
      </dgm:t>
    </dgm:pt>
    <dgm:pt modelId="{8BD4B43A-35F9-49B9-A4D2-1407CCBD3632}" type="pres">
      <dgm:prSet presAssocID="{8E4A68C7-2517-4F66-83BA-2C10263BD822}" presName="linear" presStyleCnt="0">
        <dgm:presLayoutVars>
          <dgm:animLvl val="lvl"/>
          <dgm:resizeHandles val="exact"/>
        </dgm:presLayoutVars>
      </dgm:prSet>
      <dgm:spPr/>
    </dgm:pt>
    <dgm:pt modelId="{56F650E1-68A6-49EC-8CCE-FE04B2BCCB78}" type="pres">
      <dgm:prSet presAssocID="{F7269985-50BF-4413-A16D-D84A61EC5D76}" presName="parentText" presStyleLbl="node1" presStyleIdx="0" presStyleCnt="3">
        <dgm:presLayoutVars>
          <dgm:chMax val="0"/>
          <dgm:bulletEnabled val="1"/>
        </dgm:presLayoutVars>
      </dgm:prSet>
      <dgm:spPr/>
    </dgm:pt>
    <dgm:pt modelId="{0DB5FDBD-6B64-4E39-8698-C7AD3D11248B}" type="pres">
      <dgm:prSet presAssocID="{3B19D3E2-1F70-40B9-ABDD-6EBED57E1CAA}" presName="spacer" presStyleCnt="0"/>
      <dgm:spPr/>
    </dgm:pt>
    <dgm:pt modelId="{E6EE85B5-5623-44F9-8AD7-342C1C4099C3}" type="pres">
      <dgm:prSet presAssocID="{0B462AA8-4714-402E-B4A0-13025E44799B}" presName="parentText" presStyleLbl="node1" presStyleIdx="1" presStyleCnt="3">
        <dgm:presLayoutVars>
          <dgm:chMax val="0"/>
          <dgm:bulletEnabled val="1"/>
        </dgm:presLayoutVars>
      </dgm:prSet>
      <dgm:spPr/>
    </dgm:pt>
    <dgm:pt modelId="{6044330F-D485-4147-A094-124FEEE53223}" type="pres">
      <dgm:prSet presAssocID="{716CF121-1640-4C42-9A49-89BCD023277D}" presName="spacer" presStyleCnt="0"/>
      <dgm:spPr/>
    </dgm:pt>
    <dgm:pt modelId="{F2088C96-AAE7-444A-9452-641064BB5B69}" type="pres">
      <dgm:prSet presAssocID="{1D651299-162E-4DBA-A3FF-BB46E74A7BCE}" presName="parentText" presStyleLbl="node1" presStyleIdx="2" presStyleCnt="3">
        <dgm:presLayoutVars>
          <dgm:chMax val="0"/>
          <dgm:bulletEnabled val="1"/>
        </dgm:presLayoutVars>
      </dgm:prSet>
      <dgm:spPr/>
    </dgm:pt>
  </dgm:ptLst>
  <dgm:cxnLst>
    <dgm:cxn modelId="{6497020C-8808-4A06-B192-67E9EFFA4F6A}" type="presOf" srcId="{0B462AA8-4714-402E-B4A0-13025E44799B}" destId="{E6EE85B5-5623-44F9-8AD7-342C1C4099C3}" srcOrd="0" destOrd="0" presId="urn:microsoft.com/office/officeart/2005/8/layout/vList2"/>
    <dgm:cxn modelId="{2E7C6B1E-16B9-48A4-9590-24A8888F7ED8}" type="presOf" srcId="{8E4A68C7-2517-4F66-83BA-2C10263BD822}" destId="{8BD4B43A-35F9-49B9-A4D2-1407CCBD3632}" srcOrd="0" destOrd="0" presId="urn:microsoft.com/office/officeart/2005/8/layout/vList2"/>
    <dgm:cxn modelId="{876AB41E-2652-436A-BAEE-BD82E7CA95E2}" srcId="{8E4A68C7-2517-4F66-83BA-2C10263BD822}" destId="{0B462AA8-4714-402E-B4A0-13025E44799B}" srcOrd="1" destOrd="0" parTransId="{AC432EAE-7ADD-40B0-ADB3-C3462E0F9E6C}" sibTransId="{716CF121-1640-4C42-9A49-89BCD023277D}"/>
    <dgm:cxn modelId="{DFBEC132-BABA-4138-B376-47C43B38B6CB}" srcId="{8E4A68C7-2517-4F66-83BA-2C10263BD822}" destId="{1D651299-162E-4DBA-A3FF-BB46E74A7BCE}" srcOrd="2" destOrd="0" parTransId="{DBB119E5-3C96-41BE-B37E-0CEF2FEDA0FB}" sibTransId="{775525FE-5C56-48B2-90B4-E2435ABB4D63}"/>
    <dgm:cxn modelId="{C700A86A-7811-4D34-A4DD-6B20583064B5}" type="presOf" srcId="{F7269985-50BF-4413-A16D-D84A61EC5D76}" destId="{56F650E1-68A6-49EC-8CCE-FE04B2BCCB78}" srcOrd="0" destOrd="0" presId="urn:microsoft.com/office/officeart/2005/8/layout/vList2"/>
    <dgm:cxn modelId="{ADF8CEA0-A85C-49C7-853C-9DD591CB7B67}" srcId="{8E4A68C7-2517-4F66-83BA-2C10263BD822}" destId="{F7269985-50BF-4413-A16D-D84A61EC5D76}" srcOrd="0" destOrd="0" parTransId="{C0D5A8AE-13CB-4982-B9A6-AF35EB676AD4}" sibTransId="{3B19D3E2-1F70-40B9-ABDD-6EBED57E1CAA}"/>
    <dgm:cxn modelId="{543A6FDE-5912-4BF5-8131-906DA7A42327}" type="presOf" srcId="{1D651299-162E-4DBA-A3FF-BB46E74A7BCE}" destId="{F2088C96-AAE7-444A-9452-641064BB5B69}" srcOrd="0" destOrd="0" presId="urn:microsoft.com/office/officeart/2005/8/layout/vList2"/>
    <dgm:cxn modelId="{0D0F9060-3958-4F2E-A2B0-169025A55F01}" type="presParOf" srcId="{8BD4B43A-35F9-49B9-A4D2-1407CCBD3632}" destId="{56F650E1-68A6-49EC-8CCE-FE04B2BCCB78}" srcOrd="0" destOrd="0" presId="urn:microsoft.com/office/officeart/2005/8/layout/vList2"/>
    <dgm:cxn modelId="{95612CE8-8AB6-4CB2-8E54-BC1FE0B339DD}" type="presParOf" srcId="{8BD4B43A-35F9-49B9-A4D2-1407CCBD3632}" destId="{0DB5FDBD-6B64-4E39-8698-C7AD3D11248B}" srcOrd="1" destOrd="0" presId="urn:microsoft.com/office/officeart/2005/8/layout/vList2"/>
    <dgm:cxn modelId="{A545009F-4FF8-4805-8275-3D69BA887688}" type="presParOf" srcId="{8BD4B43A-35F9-49B9-A4D2-1407CCBD3632}" destId="{E6EE85B5-5623-44F9-8AD7-342C1C4099C3}" srcOrd="2" destOrd="0" presId="urn:microsoft.com/office/officeart/2005/8/layout/vList2"/>
    <dgm:cxn modelId="{11F6315C-F6E4-4701-9FF9-3BC050F9335A}" type="presParOf" srcId="{8BD4B43A-35F9-49B9-A4D2-1407CCBD3632}" destId="{6044330F-D485-4147-A094-124FEEE53223}" srcOrd="3" destOrd="0" presId="urn:microsoft.com/office/officeart/2005/8/layout/vList2"/>
    <dgm:cxn modelId="{BC7A0966-3D52-4E98-8F49-52DF8255D8BB}" type="presParOf" srcId="{8BD4B43A-35F9-49B9-A4D2-1407CCBD3632}" destId="{F2088C96-AAE7-444A-9452-641064BB5B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73B9A4-0ECD-4074-B1F6-AD6A44B033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ED018B9B-1561-4E3A-8D35-8D2F815A119E}">
      <dgm:prSet custT="1"/>
      <dgm:spPr/>
      <dgm:t>
        <a:bodyPr/>
        <a:lstStyle/>
        <a:p>
          <a:pPr algn="ctr" rtl="0"/>
          <a:r>
            <a:rPr lang="en-US" sz="2400" dirty="0"/>
            <a:t>May leave a bitter after taste </a:t>
          </a:r>
          <a:endParaRPr lang="en-IN" sz="2400" dirty="0"/>
        </a:p>
      </dgm:t>
    </dgm:pt>
    <dgm:pt modelId="{F6F60BA9-7A86-47D3-ACDF-A82E3333D44B}" type="parTrans" cxnId="{BA3F8936-56F3-47E0-AC92-F442EA7FC758}">
      <dgm:prSet/>
      <dgm:spPr/>
      <dgm:t>
        <a:bodyPr/>
        <a:lstStyle/>
        <a:p>
          <a:pPr algn="ctr"/>
          <a:endParaRPr lang="en-IN" sz="2400"/>
        </a:p>
      </dgm:t>
    </dgm:pt>
    <dgm:pt modelId="{F0D35CA2-AE48-4322-9FC0-A99994A22F20}" type="sibTrans" cxnId="{BA3F8936-56F3-47E0-AC92-F442EA7FC758}">
      <dgm:prSet/>
      <dgm:spPr/>
      <dgm:t>
        <a:bodyPr/>
        <a:lstStyle/>
        <a:p>
          <a:pPr algn="ctr"/>
          <a:endParaRPr lang="en-IN" sz="2400"/>
        </a:p>
      </dgm:t>
    </dgm:pt>
    <dgm:pt modelId="{0BE092C7-0901-47A7-B5E7-109160F42203}">
      <dgm:prSet custT="1"/>
      <dgm:spPr/>
      <dgm:t>
        <a:bodyPr/>
        <a:lstStyle/>
        <a:p>
          <a:pPr algn="ctr" rtl="0"/>
          <a:r>
            <a:rPr lang="en-US" sz="2000" dirty="0"/>
            <a:t>Causes staining of tooth, restorations, denture, Shows sign of allergic reactions like nasal congestion, shortness of breath, skin rashes, hives or itching or swelling of face. </a:t>
          </a:r>
          <a:endParaRPr lang="en-IN" sz="2000" dirty="0"/>
        </a:p>
      </dgm:t>
    </dgm:pt>
    <dgm:pt modelId="{5BCB7BA8-30F2-4AB7-9038-C1A2A55018C8}" type="parTrans" cxnId="{6FA83FA8-C533-4BFD-89CC-A78D116F1091}">
      <dgm:prSet/>
      <dgm:spPr/>
      <dgm:t>
        <a:bodyPr/>
        <a:lstStyle/>
        <a:p>
          <a:pPr algn="ctr"/>
          <a:endParaRPr lang="en-IN" sz="2400"/>
        </a:p>
      </dgm:t>
    </dgm:pt>
    <dgm:pt modelId="{ED34290E-3C55-443C-89F4-6B4C8059032D}" type="sibTrans" cxnId="{6FA83FA8-C533-4BFD-89CC-A78D116F1091}">
      <dgm:prSet/>
      <dgm:spPr/>
      <dgm:t>
        <a:bodyPr/>
        <a:lstStyle/>
        <a:p>
          <a:pPr algn="ctr"/>
          <a:endParaRPr lang="en-IN" sz="2400"/>
        </a:p>
      </dgm:t>
    </dgm:pt>
    <dgm:pt modelId="{54C789BE-0F18-4B21-9838-03AAB160B902}">
      <dgm:prSet custT="1"/>
      <dgm:spPr/>
      <dgm:t>
        <a:bodyPr/>
        <a:lstStyle/>
        <a:p>
          <a:pPr algn="ctr" rtl="0"/>
          <a:r>
            <a:rPr lang="en-US" sz="2400" dirty="0"/>
            <a:t>Mouth irritation</a:t>
          </a:r>
          <a:endParaRPr lang="en-IN" sz="2400" dirty="0"/>
        </a:p>
      </dgm:t>
    </dgm:pt>
    <dgm:pt modelId="{311C04AA-9FAE-4E30-800A-3DD9A50BFF02}" type="parTrans" cxnId="{2B76E73F-BD2E-4C62-B5C9-B7899333CD7E}">
      <dgm:prSet/>
      <dgm:spPr/>
      <dgm:t>
        <a:bodyPr/>
        <a:lstStyle/>
        <a:p>
          <a:pPr algn="ctr"/>
          <a:endParaRPr lang="en-IN" sz="2400"/>
        </a:p>
      </dgm:t>
    </dgm:pt>
    <dgm:pt modelId="{E34013C8-ADDE-4FF1-815A-17C747FFDCA8}" type="sibTrans" cxnId="{2B76E73F-BD2E-4C62-B5C9-B7899333CD7E}">
      <dgm:prSet/>
      <dgm:spPr/>
      <dgm:t>
        <a:bodyPr/>
        <a:lstStyle/>
        <a:p>
          <a:pPr algn="ctr"/>
          <a:endParaRPr lang="en-IN" sz="2400"/>
        </a:p>
      </dgm:t>
    </dgm:pt>
    <dgm:pt modelId="{F201506D-CE3B-46C2-8045-427AD6E4FD59}">
      <dgm:prSet custT="1"/>
      <dgm:spPr/>
      <dgm:t>
        <a:bodyPr/>
        <a:lstStyle/>
        <a:p>
          <a:pPr algn="ctr" rtl="0"/>
          <a:r>
            <a:rPr lang="en-US" sz="2400" dirty="0"/>
            <a:t>Swollen glands on the side of face or neck</a:t>
          </a:r>
          <a:endParaRPr lang="en-IN" sz="2400" dirty="0"/>
        </a:p>
      </dgm:t>
    </dgm:pt>
    <dgm:pt modelId="{E5C7D246-27D7-483C-9D75-165465126FDD}" type="parTrans" cxnId="{740318B0-D0CA-47F2-8CD6-59E334525E0C}">
      <dgm:prSet/>
      <dgm:spPr/>
      <dgm:t>
        <a:bodyPr/>
        <a:lstStyle/>
        <a:p>
          <a:pPr algn="ctr"/>
          <a:endParaRPr lang="en-IN" sz="2400"/>
        </a:p>
      </dgm:t>
    </dgm:pt>
    <dgm:pt modelId="{9F847A32-310C-4790-94F3-D42724C35E4B}" type="sibTrans" cxnId="{740318B0-D0CA-47F2-8CD6-59E334525E0C}">
      <dgm:prSet/>
      <dgm:spPr/>
      <dgm:t>
        <a:bodyPr/>
        <a:lstStyle/>
        <a:p>
          <a:pPr algn="ctr"/>
          <a:endParaRPr lang="en-IN" sz="2400"/>
        </a:p>
      </dgm:t>
    </dgm:pt>
    <dgm:pt modelId="{8E6E466C-A834-4359-ACE2-FA032475D2EA}" type="pres">
      <dgm:prSet presAssocID="{6073B9A4-0ECD-4074-B1F6-AD6A44B03318}" presName="linear" presStyleCnt="0">
        <dgm:presLayoutVars>
          <dgm:animLvl val="lvl"/>
          <dgm:resizeHandles val="exact"/>
        </dgm:presLayoutVars>
      </dgm:prSet>
      <dgm:spPr/>
    </dgm:pt>
    <dgm:pt modelId="{645415EE-23F5-474C-8A92-1B26327FE9FB}" type="pres">
      <dgm:prSet presAssocID="{ED018B9B-1561-4E3A-8D35-8D2F815A119E}" presName="parentText" presStyleLbl="node1" presStyleIdx="0" presStyleCnt="4" custLinFactY="-24671" custLinFactNeighborY="-100000">
        <dgm:presLayoutVars>
          <dgm:chMax val="0"/>
          <dgm:bulletEnabled val="1"/>
        </dgm:presLayoutVars>
      </dgm:prSet>
      <dgm:spPr/>
    </dgm:pt>
    <dgm:pt modelId="{6711D2F8-FD3D-44E1-A5C9-26E0D8961CE4}" type="pres">
      <dgm:prSet presAssocID="{F0D35CA2-AE48-4322-9FC0-A99994A22F20}" presName="spacer" presStyleCnt="0"/>
      <dgm:spPr/>
    </dgm:pt>
    <dgm:pt modelId="{0854EA55-D4B9-4C75-A518-5D417F2F0940}" type="pres">
      <dgm:prSet presAssocID="{0BE092C7-0901-47A7-B5E7-109160F42203}" presName="parentText" presStyleLbl="node1" presStyleIdx="1" presStyleCnt="4" custLinFactNeighborY="-8600">
        <dgm:presLayoutVars>
          <dgm:chMax val="0"/>
          <dgm:bulletEnabled val="1"/>
        </dgm:presLayoutVars>
      </dgm:prSet>
      <dgm:spPr/>
    </dgm:pt>
    <dgm:pt modelId="{22C52FCC-EDD7-4B05-AB97-012D744302F4}" type="pres">
      <dgm:prSet presAssocID="{ED34290E-3C55-443C-89F4-6B4C8059032D}" presName="spacer" presStyleCnt="0"/>
      <dgm:spPr/>
    </dgm:pt>
    <dgm:pt modelId="{99420AC5-84C5-4A2B-BFCA-937BC85FD772}" type="pres">
      <dgm:prSet presAssocID="{54C789BE-0F18-4B21-9838-03AAB160B902}" presName="parentText" presStyleLbl="node1" presStyleIdx="2" presStyleCnt="4">
        <dgm:presLayoutVars>
          <dgm:chMax val="0"/>
          <dgm:bulletEnabled val="1"/>
        </dgm:presLayoutVars>
      </dgm:prSet>
      <dgm:spPr/>
    </dgm:pt>
    <dgm:pt modelId="{70AC1FE9-27D4-4DEF-983F-8426168B6AAD}" type="pres">
      <dgm:prSet presAssocID="{E34013C8-ADDE-4FF1-815A-17C747FFDCA8}" presName="spacer" presStyleCnt="0"/>
      <dgm:spPr/>
    </dgm:pt>
    <dgm:pt modelId="{5B5C8A8D-0F71-4617-AA78-89DE38551EC9}" type="pres">
      <dgm:prSet presAssocID="{F201506D-CE3B-46C2-8045-427AD6E4FD59}" presName="parentText" presStyleLbl="node1" presStyleIdx="3" presStyleCnt="4">
        <dgm:presLayoutVars>
          <dgm:chMax val="0"/>
          <dgm:bulletEnabled val="1"/>
        </dgm:presLayoutVars>
      </dgm:prSet>
      <dgm:spPr/>
    </dgm:pt>
  </dgm:ptLst>
  <dgm:cxnLst>
    <dgm:cxn modelId="{91D4D117-137A-49A2-806E-ECADBD08795B}" type="presOf" srcId="{6073B9A4-0ECD-4074-B1F6-AD6A44B03318}" destId="{8E6E466C-A834-4359-ACE2-FA032475D2EA}" srcOrd="0" destOrd="0" presId="urn:microsoft.com/office/officeart/2005/8/layout/vList2"/>
    <dgm:cxn modelId="{7760EC1F-51DE-4A51-88A3-A081F282C12C}" type="presOf" srcId="{0BE092C7-0901-47A7-B5E7-109160F42203}" destId="{0854EA55-D4B9-4C75-A518-5D417F2F0940}" srcOrd="0" destOrd="0" presId="urn:microsoft.com/office/officeart/2005/8/layout/vList2"/>
    <dgm:cxn modelId="{BA3F8936-56F3-47E0-AC92-F442EA7FC758}" srcId="{6073B9A4-0ECD-4074-B1F6-AD6A44B03318}" destId="{ED018B9B-1561-4E3A-8D35-8D2F815A119E}" srcOrd="0" destOrd="0" parTransId="{F6F60BA9-7A86-47D3-ACDF-A82E3333D44B}" sibTransId="{F0D35CA2-AE48-4322-9FC0-A99994A22F20}"/>
    <dgm:cxn modelId="{2B76E73F-BD2E-4C62-B5C9-B7899333CD7E}" srcId="{6073B9A4-0ECD-4074-B1F6-AD6A44B03318}" destId="{54C789BE-0F18-4B21-9838-03AAB160B902}" srcOrd="2" destOrd="0" parTransId="{311C04AA-9FAE-4E30-800A-3DD9A50BFF02}" sibTransId="{E34013C8-ADDE-4FF1-815A-17C747FFDCA8}"/>
    <dgm:cxn modelId="{16BF9D8D-4BD8-4DF5-9195-8A078D11F9C4}" type="presOf" srcId="{ED018B9B-1561-4E3A-8D35-8D2F815A119E}" destId="{645415EE-23F5-474C-8A92-1B26327FE9FB}" srcOrd="0" destOrd="0" presId="urn:microsoft.com/office/officeart/2005/8/layout/vList2"/>
    <dgm:cxn modelId="{FA3EE8A1-603D-4047-8DD9-58192DE1BEDF}" type="presOf" srcId="{54C789BE-0F18-4B21-9838-03AAB160B902}" destId="{99420AC5-84C5-4A2B-BFCA-937BC85FD772}" srcOrd="0" destOrd="0" presId="urn:microsoft.com/office/officeart/2005/8/layout/vList2"/>
    <dgm:cxn modelId="{6FA83FA8-C533-4BFD-89CC-A78D116F1091}" srcId="{6073B9A4-0ECD-4074-B1F6-AD6A44B03318}" destId="{0BE092C7-0901-47A7-B5E7-109160F42203}" srcOrd="1" destOrd="0" parTransId="{5BCB7BA8-30F2-4AB7-9038-C1A2A55018C8}" sibTransId="{ED34290E-3C55-443C-89F4-6B4C8059032D}"/>
    <dgm:cxn modelId="{740318B0-D0CA-47F2-8CD6-59E334525E0C}" srcId="{6073B9A4-0ECD-4074-B1F6-AD6A44B03318}" destId="{F201506D-CE3B-46C2-8045-427AD6E4FD59}" srcOrd="3" destOrd="0" parTransId="{E5C7D246-27D7-483C-9D75-165465126FDD}" sibTransId="{9F847A32-310C-4790-94F3-D42724C35E4B}"/>
    <dgm:cxn modelId="{A39B69CE-5B72-4F4C-A18C-337C049CBD31}" type="presOf" srcId="{F201506D-CE3B-46C2-8045-427AD6E4FD59}" destId="{5B5C8A8D-0F71-4617-AA78-89DE38551EC9}" srcOrd="0" destOrd="0" presId="urn:microsoft.com/office/officeart/2005/8/layout/vList2"/>
    <dgm:cxn modelId="{FE5C8E0A-2C2B-416E-8FB3-D97BEFC0AA35}" type="presParOf" srcId="{8E6E466C-A834-4359-ACE2-FA032475D2EA}" destId="{645415EE-23F5-474C-8A92-1B26327FE9FB}" srcOrd="0" destOrd="0" presId="urn:microsoft.com/office/officeart/2005/8/layout/vList2"/>
    <dgm:cxn modelId="{74EE4FB3-A829-4117-9E09-53DCB08AA91E}" type="presParOf" srcId="{8E6E466C-A834-4359-ACE2-FA032475D2EA}" destId="{6711D2F8-FD3D-44E1-A5C9-26E0D8961CE4}" srcOrd="1" destOrd="0" presId="urn:microsoft.com/office/officeart/2005/8/layout/vList2"/>
    <dgm:cxn modelId="{889C1C33-B8F5-4831-BC25-A0C005F76FB3}" type="presParOf" srcId="{8E6E466C-A834-4359-ACE2-FA032475D2EA}" destId="{0854EA55-D4B9-4C75-A518-5D417F2F0940}" srcOrd="2" destOrd="0" presId="urn:microsoft.com/office/officeart/2005/8/layout/vList2"/>
    <dgm:cxn modelId="{2BCEE50E-F117-4A0D-B787-E72A938D4E6E}" type="presParOf" srcId="{8E6E466C-A834-4359-ACE2-FA032475D2EA}" destId="{22C52FCC-EDD7-4B05-AB97-012D744302F4}" srcOrd="3" destOrd="0" presId="urn:microsoft.com/office/officeart/2005/8/layout/vList2"/>
    <dgm:cxn modelId="{B62BEF08-3FF5-4B36-8C31-12DDCEE971E6}" type="presParOf" srcId="{8E6E466C-A834-4359-ACE2-FA032475D2EA}" destId="{99420AC5-84C5-4A2B-BFCA-937BC85FD772}" srcOrd="4" destOrd="0" presId="urn:microsoft.com/office/officeart/2005/8/layout/vList2"/>
    <dgm:cxn modelId="{56BAE42B-610A-40EC-8B40-74BCE7B97019}" type="presParOf" srcId="{8E6E466C-A834-4359-ACE2-FA032475D2EA}" destId="{70AC1FE9-27D4-4DEF-983F-8426168B6AAD}" srcOrd="5" destOrd="0" presId="urn:microsoft.com/office/officeart/2005/8/layout/vList2"/>
    <dgm:cxn modelId="{A5AB7404-A937-485D-90A2-D5A24D53C351}" type="presParOf" srcId="{8E6E466C-A834-4359-ACE2-FA032475D2EA}" destId="{5B5C8A8D-0F71-4617-AA78-89DE38551EC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7AB3C9-4E05-4F84-BAA4-56BB9A5C5FC7}"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n-IN"/>
        </a:p>
      </dgm:t>
    </dgm:pt>
    <dgm:pt modelId="{567EEE13-4A54-4BE9-A8D2-F39AE081F3D1}">
      <dgm:prSet custT="1"/>
      <dgm:spPr/>
      <dgm:t>
        <a:bodyPr/>
        <a:lstStyle/>
        <a:p>
          <a:pPr algn="ctr" rtl="0"/>
          <a:r>
            <a:rPr lang="en-US" sz="2400" dirty="0"/>
            <a:t>H</a:t>
          </a:r>
          <a:r>
            <a:rPr lang="en-US" sz="2400" baseline="-25000" dirty="0"/>
            <a:t>2</a:t>
          </a:r>
          <a:r>
            <a:rPr lang="en-US" sz="2400" dirty="0"/>
            <a:t>O</a:t>
          </a:r>
          <a:r>
            <a:rPr lang="en-US" sz="2400" baseline="-25000" dirty="0"/>
            <a:t>2</a:t>
          </a:r>
          <a:r>
            <a:rPr lang="en-US" sz="2400" dirty="0"/>
            <a:t> is a biocide, widely used for disinfection and sterilization</a:t>
          </a:r>
          <a:r>
            <a:rPr lang="en-US" sz="2400" b="1" dirty="0"/>
            <a:t>    </a:t>
          </a:r>
          <a:endParaRPr lang="en-IN" sz="2400" dirty="0"/>
        </a:p>
      </dgm:t>
    </dgm:pt>
    <dgm:pt modelId="{9D6A865B-3435-411D-86E8-221DA7D9DAC5}" type="parTrans" cxnId="{A4AEBA44-43A0-45CF-913A-66250CBBB6EE}">
      <dgm:prSet/>
      <dgm:spPr/>
      <dgm:t>
        <a:bodyPr/>
        <a:lstStyle/>
        <a:p>
          <a:pPr algn="ctr"/>
          <a:endParaRPr lang="en-IN" sz="2400"/>
        </a:p>
      </dgm:t>
    </dgm:pt>
    <dgm:pt modelId="{8EF684F6-C6EF-4B73-9525-FC29AAEEADA1}" type="sibTrans" cxnId="{A4AEBA44-43A0-45CF-913A-66250CBBB6EE}">
      <dgm:prSet/>
      <dgm:spPr/>
      <dgm:t>
        <a:bodyPr/>
        <a:lstStyle/>
        <a:p>
          <a:pPr algn="ctr"/>
          <a:endParaRPr lang="en-IN" sz="2400"/>
        </a:p>
      </dgm:t>
    </dgm:pt>
    <dgm:pt modelId="{20E662DA-D81B-41EC-9FB0-9ADF0347742C}">
      <dgm:prSet custT="1"/>
      <dgm:spPr/>
      <dgm:t>
        <a:bodyPr/>
        <a:lstStyle/>
        <a:p>
          <a:pPr algn="ctr" rtl="0"/>
          <a:r>
            <a:rPr lang="en-IN" sz="2400"/>
            <a:t>Dentistry – concentration 1% to 30%.</a:t>
          </a:r>
        </a:p>
      </dgm:t>
    </dgm:pt>
    <dgm:pt modelId="{47D5459C-D990-431B-9851-8C3F0895AE42}" type="parTrans" cxnId="{73882CED-0FAE-4902-AF83-249A238BF885}">
      <dgm:prSet/>
      <dgm:spPr/>
      <dgm:t>
        <a:bodyPr/>
        <a:lstStyle/>
        <a:p>
          <a:pPr algn="ctr"/>
          <a:endParaRPr lang="en-IN" sz="2400"/>
        </a:p>
      </dgm:t>
    </dgm:pt>
    <dgm:pt modelId="{B58C8931-8BB9-449A-89D2-9AB9F9C3039B}" type="sibTrans" cxnId="{73882CED-0FAE-4902-AF83-249A238BF885}">
      <dgm:prSet/>
      <dgm:spPr/>
      <dgm:t>
        <a:bodyPr/>
        <a:lstStyle/>
        <a:p>
          <a:pPr algn="ctr"/>
          <a:endParaRPr lang="en-IN" sz="2400"/>
        </a:p>
      </dgm:t>
    </dgm:pt>
    <dgm:pt modelId="{476A6711-7FF5-42D7-AD79-B5090E7D98D9}">
      <dgm:prSet custT="1"/>
      <dgm:spPr/>
      <dgm:t>
        <a:bodyPr/>
        <a:lstStyle/>
        <a:p>
          <a:pPr algn="ctr" rtl="0"/>
          <a:r>
            <a:rPr lang="en-IN" sz="2400"/>
            <a:t>less cytotoxic than hypochlorite.</a:t>
          </a:r>
        </a:p>
      </dgm:t>
    </dgm:pt>
    <dgm:pt modelId="{197F8C09-8A97-4AAB-89DA-472B4F8F64FF}" type="parTrans" cxnId="{55FB17A0-0C71-4202-A6D4-291833E9F287}">
      <dgm:prSet/>
      <dgm:spPr/>
      <dgm:t>
        <a:bodyPr/>
        <a:lstStyle/>
        <a:p>
          <a:pPr algn="ctr"/>
          <a:endParaRPr lang="en-IN" sz="2400"/>
        </a:p>
      </dgm:t>
    </dgm:pt>
    <dgm:pt modelId="{3B0E388C-A052-4A02-AB6E-559304518C98}" type="sibTrans" cxnId="{55FB17A0-0C71-4202-A6D4-291833E9F287}">
      <dgm:prSet/>
      <dgm:spPr/>
      <dgm:t>
        <a:bodyPr/>
        <a:lstStyle/>
        <a:p>
          <a:pPr algn="ctr"/>
          <a:endParaRPr lang="en-IN" sz="2400"/>
        </a:p>
      </dgm:t>
    </dgm:pt>
    <dgm:pt modelId="{2F2B342C-8FDC-4FCE-B602-696D7CEB3444}" type="pres">
      <dgm:prSet presAssocID="{A37AB3C9-4E05-4F84-BAA4-56BB9A5C5FC7}" presName="linear" presStyleCnt="0">
        <dgm:presLayoutVars>
          <dgm:animLvl val="lvl"/>
          <dgm:resizeHandles val="exact"/>
        </dgm:presLayoutVars>
      </dgm:prSet>
      <dgm:spPr/>
    </dgm:pt>
    <dgm:pt modelId="{6E03A671-9AB1-4539-8CF4-08910B3DB628}" type="pres">
      <dgm:prSet presAssocID="{567EEE13-4A54-4BE9-A8D2-F39AE081F3D1}" presName="parentText" presStyleLbl="node1" presStyleIdx="0" presStyleCnt="3">
        <dgm:presLayoutVars>
          <dgm:chMax val="0"/>
          <dgm:bulletEnabled val="1"/>
        </dgm:presLayoutVars>
      </dgm:prSet>
      <dgm:spPr/>
    </dgm:pt>
    <dgm:pt modelId="{D731F9C8-A62A-4BFE-AC7F-60A7FB7B1C70}" type="pres">
      <dgm:prSet presAssocID="{8EF684F6-C6EF-4B73-9525-FC29AAEEADA1}" presName="spacer" presStyleCnt="0"/>
      <dgm:spPr/>
    </dgm:pt>
    <dgm:pt modelId="{7A750CF8-520C-4A81-B0B5-0EDAFB405A2D}" type="pres">
      <dgm:prSet presAssocID="{20E662DA-D81B-41EC-9FB0-9ADF0347742C}" presName="parentText" presStyleLbl="node1" presStyleIdx="1" presStyleCnt="3">
        <dgm:presLayoutVars>
          <dgm:chMax val="0"/>
          <dgm:bulletEnabled val="1"/>
        </dgm:presLayoutVars>
      </dgm:prSet>
      <dgm:spPr/>
    </dgm:pt>
    <dgm:pt modelId="{F31E0F75-6860-4B92-A85F-54D1A3BA37CF}" type="pres">
      <dgm:prSet presAssocID="{B58C8931-8BB9-449A-89D2-9AB9F9C3039B}" presName="spacer" presStyleCnt="0"/>
      <dgm:spPr/>
    </dgm:pt>
    <dgm:pt modelId="{A6FFFAF1-3F60-49B3-A1E7-01D59D24B5BD}" type="pres">
      <dgm:prSet presAssocID="{476A6711-7FF5-42D7-AD79-B5090E7D98D9}" presName="parentText" presStyleLbl="node1" presStyleIdx="2" presStyleCnt="3">
        <dgm:presLayoutVars>
          <dgm:chMax val="0"/>
          <dgm:bulletEnabled val="1"/>
        </dgm:presLayoutVars>
      </dgm:prSet>
      <dgm:spPr/>
    </dgm:pt>
  </dgm:ptLst>
  <dgm:cxnLst>
    <dgm:cxn modelId="{70275B09-9A6E-4B7C-82CE-DA731BE94BA6}" type="presOf" srcId="{476A6711-7FF5-42D7-AD79-B5090E7D98D9}" destId="{A6FFFAF1-3F60-49B3-A1E7-01D59D24B5BD}" srcOrd="0" destOrd="0" presId="urn:microsoft.com/office/officeart/2005/8/layout/vList2"/>
    <dgm:cxn modelId="{A4AEBA44-43A0-45CF-913A-66250CBBB6EE}" srcId="{A37AB3C9-4E05-4F84-BAA4-56BB9A5C5FC7}" destId="{567EEE13-4A54-4BE9-A8D2-F39AE081F3D1}" srcOrd="0" destOrd="0" parTransId="{9D6A865B-3435-411D-86E8-221DA7D9DAC5}" sibTransId="{8EF684F6-C6EF-4B73-9525-FC29AAEEADA1}"/>
    <dgm:cxn modelId="{223D4B49-5D5D-492C-9EE4-0A81B9A96F3D}" type="presOf" srcId="{20E662DA-D81B-41EC-9FB0-9ADF0347742C}" destId="{7A750CF8-520C-4A81-B0B5-0EDAFB405A2D}" srcOrd="0" destOrd="0" presId="urn:microsoft.com/office/officeart/2005/8/layout/vList2"/>
    <dgm:cxn modelId="{9CA8AA51-F031-47DF-90A1-58879363E29B}" type="presOf" srcId="{A37AB3C9-4E05-4F84-BAA4-56BB9A5C5FC7}" destId="{2F2B342C-8FDC-4FCE-B602-696D7CEB3444}" srcOrd="0" destOrd="0" presId="urn:microsoft.com/office/officeart/2005/8/layout/vList2"/>
    <dgm:cxn modelId="{55FB17A0-0C71-4202-A6D4-291833E9F287}" srcId="{A37AB3C9-4E05-4F84-BAA4-56BB9A5C5FC7}" destId="{476A6711-7FF5-42D7-AD79-B5090E7D98D9}" srcOrd="2" destOrd="0" parTransId="{197F8C09-8A97-4AAB-89DA-472B4F8F64FF}" sibTransId="{3B0E388C-A052-4A02-AB6E-559304518C98}"/>
    <dgm:cxn modelId="{8C90ECD0-2AB5-42A3-8E1A-776E5805B2B7}" type="presOf" srcId="{567EEE13-4A54-4BE9-A8D2-F39AE081F3D1}" destId="{6E03A671-9AB1-4539-8CF4-08910B3DB628}" srcOrd="0" destOrd="0" presId="urn:microsoft.com/office/officeart/2005/8/layout/vList2"/>
    <dgm:cxn modelId="{73882CED-0FAE-4902-AF83-249A238BF885}" srcId="{A37AB3C9-4E05-4F84-BAA4-56BB9A5C5FC7}" destId="{20E662DA-D81B-41EC-9FB0-9ADF0347742C}" srcOrd="1" destOrd="0" parTransId="{47D5459C-D990-431B-9851-8C3F0895AE42}" sibTransId="{B58C8931-8BB9-449A-89D2-9AB9F9C3039B}"/>
    <dgm:cxn modelId="{B94CBC26-0C42-486E-986E-0206F09555B0}" type="presParOf" srcId="{2F2B342C-8FDC-4FCE-B602-696D7CEB3444}" destId="{6E03A671-9AB1-4539-8CF4-08910B3DB628}" srcOrd="0" destOrd="0" presId="urn:microsoft.com/office/officeart/2005/8/layout/vList2"/>
    <dgm:cxn modelId="{39253595-146F-4CF7-A1E0-2899224B113A}" type="presParOf" srcId="{2F2B342C-8FDC-4FCE-B602-696D7CEB3444}" destId="{D731F9C8-A62A-4BFE-AC7F-60A7FB7B1C70}" srcOrd="1" destOrd="0" presId="urn:microsoft.com/office/officeart/2005/8/layout/vList2"/>
    <dgm:cxn modelId="{DBA8768C-3EA7-4FE9-BC6C-A72CEE0FA2A4}" type="presParOf" srcId="{2F2B342C-8FDC-4FCE-B602-696D7CEB3444}" destId="{7A750CF8-520C-4A81-B0B5-0EDAFB405A2D}" srcOrd="2" destOrd="0" presId="urn:microsoft.com/office/officeart/2005/8/layout/vList2"/>
    <dgm:cxn modelId="{5DB4822F-D78A-462C-B1BC-163E68BB3F1B}" type="presParOf" srcId="{2F2B342C-8FDC-4FCE-B602-696D7CEB3444}" destId="{F31E0F75-6860-4B92-A85F-54D1A3BA37CF}" srcOrd="3" destOrd="0" presId="urn:microsoft.com/office/officeart/2005/8/layout/vList2"/>
    <dgm:cxn modelId="{B3ABA544-CB94-4E96-8D4C-0B1918AF893C}" type="presParOf" srcId="{2F2B342C-8FDC-4FCE-B602-696D7CEB3444}" destId="{A6FFFAF1-3F60-49B3-A1E7-01D59D24B5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80EED9-6AAC-4AE4-9236-CB2A0864D9D3}"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IN"/>
        </a:p>
      </dgm:t>
    </dgm:pt>
    <dgm:pt modelId="{8F54EBEF-9CFC-4B99-9EF7-5EF9996093B3}">
      <dgm:prSet custT="1"/>
      <dgm:spPr/>
      <dgm:t>
        <a:bodyPr/>
        <a:lstStyle/>
        <a:p>
          <a:pPr rtl="0"/>
          <a:r>
            <a:rPr lang="en-IN" sz="2400" dirty="0"/>
            <a:t> reaction of superoxide ions, resulting in formation of hydroxyl radicals. </a:t>
          </a:r>
        </a:p>
      </dgm:t>
    </dgm:pt>
    <dgm:pt modelId="{FE91F1E9-B327-4FF1-BD85-651758E1FD0F}" type="parTrans" cxnId="{182718BB-4C88-49F6-9340-80FA887B3E42}">
      <dgm:prSet/>
      <dgm:spPr/>
      <dgm:t>
        <a:bodyPr/>
        <a:lstStyle/>
        <a:p>
          <a:endParaRPr lang="en-IN"/>
        </a:p>
      </dgm:t>
    </dgm:pt>
    <dgm:pt modelId="{25974B50-056D-401C-8BCC-02EB0DF59D84}" type="sibTrans" cxnId="{182718BB-4C88-49F6-9340-80FA887B3E42}">
      <dgm:prSet/>
      <dgm:spPr/>
      <dgm:t>
        <a:bodyPr/>
        <a:lstStyle/>
        <a:p>
          <a:endParaRPr lang="en-IN"/>
        </a:p>
      </dgm:t>
    </dgm:pt>
    <dgm:pt modelId="{53E07AB2-B62F-406A-9EED-9ABE939D9FFB}">
      <dgm:prSet custT="1"/>
      <dgm:spPr/>
      <dgm:t>
        <a:bodyPr/>
        <a:lstStyle/>
        <a:p>
          <a:pPr rtl="0"/>
          <a:r>
            <a:rPr lang="en-IN" sz="2400" dirty="0"/>
            <a:t>Hydroxyl radicals are strong oxidants and they destroy membrane lipids, DNA and other essential cell components. </a:t>
          </a:r>
        </a:p>
      </dgm:t>
    </dgm:pt>
    <dgm:pt modelId="{4DD1133F-D19D-4DE5-B1E0-2E6FC65BE2C9}" type="parTrans" cxnId="{28102A2C-E033-494F-A8CC-704AE9E166D6}">
      <dgm:prSet/>
      <dgm:spPr/>
      <dgm:t>
        <a:bodyPr/>
        <a:lstStyle/>
        <a:p>
          <a:endParaRPr lang="en-IN"/>
        </a:p>
      </dgm:t>
    </dgm:pt>
    <dgm:pt modelId="{23D7DE2E-3760-4F2A-928D-D19592867AB4}" type="sibTrans" cxnId="{28102A2C-E033-494F-A8CC-704AE9E166D6}">
      <dgm:prSet/>
      <dgm:spPr/>
      <dgm:t>
        <a:bodyPr/>
        <a:lstStyle/>
        <a:p>
          <a:endParaRPr lang="en-IN"/>
        </a:p>
      </dgm:t>
    </dgm:pt>
    <dgm:pt modelId="{E3029A49-55D0-4FAA-B22F-E656E6C2DDCE}" type="pres">
      <dgm:prSet presAssocID="{AF80EED9-6AAC-4AE4-9236-CB2A0864D9D3}" presName="Name0" presStyleCnt="0">
        <dgm:presLayoutVars>
          <dgm:dir/>
          <dgm:resizeHandles val="exact"/>
        </dgm:presLayoutVars>
      </dgm:prSet>
      <dgm:spPr/>
    </dgm:pt>
    <dgm:pt modelId="{678E60FA-8670-4C79-8E77-5D651664A042}" type="pres">
      <dgm:prSet presAssocID="{8F54EBEF-9CFC-4B99-9EF7-5EF9996093B3}" presName="node" presStyleLbl="node1" presStyleIdx="0" presStyleCnt="2">
        <dgm:presLayoutVars>
          <dgm:bulletEnabled val="1"/>
        </dgm:presLayoutVars>
      </dgm:prSet>
      <dgm:spPr/>
    </dgm:pt>
    <dgm:pt modelId="{2C4AF765-6B9F-4E66-B13B-F2D356F5EB6E}" type="pres">
      <dgm:prSet presAssocID="{25974B50-056D-401C-8BCC-02EB0DF59D84}" presName="sibTrans" presStyleLbl="sibTrans2D1" presStyleIdx="0" presStyleCnt="1"/>
      <dgm:spPr/>
    </dgm:pt>
    <dgm:pt modelId="{7289E625-9D86-4231-9AAC-4C7FB5D04EE8}" type="pres">
      <dgm:prSet presAssocID="{25974B50-056D-401C-8BCC-02EB0DF59D84}" presName="connectorText" presStyleLbl="sibTrans2D1" presStyleIdx="0" presStyleCnt="1"/>
      <dgm:spPr/>
    </dgm:pt>
    <dgm:pt modelId="{5FEFD5C4-E57D-4CB5-AB75-5640E5011B3D}" type="pres">
      <dgm:prSet presAssocID="{53E07AB2-B62F-406A-9EED-9ABE939D9FFB}" presName="node" presStyleLbl="node1" presStyleIdx="1" presStyleCnt="2">
        <dgm:presLayoutVars>
          <dgm:bulletEnabled val="1"/>
        </dgm:presLayoutVars>
      </dgm:prSet>
      <dgm:spPr/>
    </dgm:pt>
  </dgm:ptLst>
  <dgm:cxnLst>
    <dgm:cxn modelId="{1C773304-BE88-44C6-A607-EFF9D4947018}" type="presOf" srcId="{53E07AB2-B62F-406A-9EED-9ABE939D9FFB}" destId="{5FEFD5C4-E57D-4CB5-AB75-5640E5011B3D}" srcOrd="0" destOrd="0" presId="urn:microsoft.com/office/officeart/2005/8/layout/process1"/>
    <dgm:cxn modelId="{28102A2C-E033-494F-A8CC-704AE9E166D6}" srcId="{AF80EED9-6AAC-4AE4-9236-CB2A0864D9D3}" destId="{53E07AB2-B62F-406A-9EED-9ABE939D9FFB}" srcOrd="1" destOrd="0" parTransId="{4DD1133F-D19D-4DE5-B1E0-2E6FC65BE2C9}" sibTransId="{23D7DE2E-3760-4F2A-928D-D19592867AB4}"/>
    <dgm:cxn modelId="{54C03A31-CF1B-41D6-8443-87DA3BCB5AA6}" type="presOf" srcId="{8F54EBEF-9CFC-4B99-9EF7-5EF9996093B3}" destId="{678E60FA-8670-4C79-8E77-5D651664A042}" srcOrd="0" destOrd="0" presId="urn:microsoft.com/office/officeart/2005/8/layout/process1"/>
    <dgm:cxn modelId="{BB231A3A-617E-4CBC-B77C-31A4D7276A45}" type="presOf" srcId="{AF80EED9-6AAC-4AE4-9236-CB2A0864D9D3}" destId="{E3029A49-55D0-4FAA-B22F-E656E6C2DDCE}" srcOrd="0" destOrd="0" presId="urn:microsoft.com/office/officeart/2005/8/layout/process1"/>
    <dgm:cxn modelId="{4CA6D985-10DA-452C-A8C7-D9F69D481244}" type="presOf" srcId="{25974B50-056D-401C-8BCC-02EB0DF59D84}" destId="{2C4AF765-6B9F-4E66-B13B-F2D356F5EB6E}" srcOrd="0" destOrd="0" presId="urn:microsoft.com/office/officeart/2005/8/layout/process1"/>
    <dgm:cxn modelId="{182718BB-4C88-49F6-9340-80FA887B3E42}" srcId="{AF80EED9-6AAC-4AE4-9236-CB2A0864D9D3}" destId="{8F54EBEF-9CFC-4B99-9EF7-5EF9996093B3}" srcOrd="0" destOrd="0" parTransId="{FE91F1E9-B327-4FF1-BD85-651758E1FD0F}" sibTransId="{25974B50-056D-401C-8BCC-02EB0DF59D84}"/>
    <dgm:cxn modelId="{665DF1D0-6DB1-4421-8023-D32FAB44CDD5}" type="presOf" srcId="{25974B50-056D-401C-8BCC-02EB0DF59D84}" destId="{7289E625-9D86-4231-9AAC-4C7FB5D04EE8}" srcOrd="1" destOrd="0" presId="urn:microsoft.com/office/officeart/2005/8/layout/process1"/>
    <dgm:cxn modelId="{2FFE20FB-DFF9-45D3-8675-AA43B3FD5F64}" type="presParOf" srcId="{E3029A49-55D0-4FAA-B22F-E656E6C2DDCE}" destId="{678E60FA-8670-4C79-8E77-5D651664A042}" srcOrd="0" destOrd="0" presId="urn:microsoft.com/office/officeart/2005/8/layout/process1"/>
    <dgm:cxn modelId="{EBAB3FE2-634B-4CE2-8065-3E2A1B869E0A}" type="presParOf" srcId="{E3029A49-55D0-4FAA-B22F-E656E6C2DDCE}" destId="{2C4AF765-6B9F-4E66-B13B-F2D356F5EB6E}" srcOrd="1" destOrd="0" presId="urn:microsoft.com/office/officeart/2005/8/layout/process1"/>
    <dgm:cxn modelId="{08C8F233-8EAA-4A9C-9C00-99A99A6A3CB6}" type="presParOf" srcId="{2C4AF765-6B9F-4E66-B13B-F2D356F5EB6E}" destId="{7289E625-9D86-4231-9AAC-4C7FB5D04EE8}" srcOrd="0" destOrd="0" presId="urn:microsoft.com/office/officeart/2005/8/layout/process1"/>
    <dgm:cxn modelId="{891C3AC1-6B70-42FF-BE91-26FBF72C4098}" type="presParOf" srcId="{E3029A49-55D0-4FAA-B22F-E656E6C2DDCE}" destId="{5FEFD5C4-E57D-4CB5-AB75-5640E5011B3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81505E-590E-4227-9B43-DB1622C1A127}" type="doc">
      <dgm:prSet loTypeId="urn:microsoft.com/office/officeart/2005/8/layout/process2" loCatId="process" qsTypeId="urn:microsoft.com/office/officeart/2005/8/quickstyle/simple1" qsCatId="simple" csTypeId="urn:microsoft.com/office/officeart/2005/8/colors/colorful4" csCatId="colorful"/>
      <dgm:spPr/>
      <dgm:t>
        <a:bodyPr/>
        <a:lstStyle/>
        <a:p>
          <a:endParaRPr lang="en-IN"/>
        </a:p>
      </dgm:t>
    </dgm:pt>
    <dgm:pt modelId="{7327296B-3E8E-464F-9034-8F6D2075957C}">
      <dgm:prSet/>
      <dgm:spPr/>
      <dgm:t>
        <a:bodyPr/>
        <a:lstStyle/>
        <a:p>
          <a:pPr rtl="0"/>
          <a:r>
            <a:rPr lang="en-IN"/>
            <a:t>The oxidation of sulphydryl groups and double bonds in proteins, lipids, and surface membranes is responsible for the antimicrobial action.</a:t>
          </a:r>
        </a:p>
      </dgm:t>
    </dgm:pt>
    <dgm:pt modelId="{7967E40B-831A-40E9-BB17-7F7A7ECE582C}" type="parTrans" cxnId="{63223FEA-C442-4138-9993-527ACB75CA50}">
      <dgm:prSet/>
      <dgm:spPr/>
      <dgm:t>
        <a:bodyPr/>
        <a:lstStyle/>
        <a:p>
          <a:endParaRPr lang="en-IN"/>
        </a:p>
      </dgm:t>
    </dgm:pt>
    <dgm:pt modelId="{B34AE024-BEDD-4A35-A9AD-10F68275414F}" type="sibTrans" cxnId="{63223FEA-C442-4138-9993-527ACB75CA50}">
      <dgm:prSet/>
      <dgm:spPr/>
      <dgm:t>
        <a:bodyPr/>
        <a:lstStyle/>
        <a:p>
          <a:endParaRPr lang="en-IN"/>
        </a:p>
      </dgm:t>
    </dgm:pt>
    <dgm:pt modelId="{9F457922-EF46-411C-ABC6-1C7AB3EC29B0}">
      <dgm:prSet/>
      <dgm:spPr/>
      <dgm:t>
        <a:bodyPr/>
        <a:lstStyle/>
        <a:p>
          <a:pPr rtl="0"/>
          <a:r>
            <a:rPr lang="en-IN"/>
            <a:t>In addition, the chloride in the bacteria may be oxidized to hypochlorite when myeloperoxidase enzyme is present.</a:t>
          </a:r>
        </a:p>
      </dgm:t>
    </dgm:pt>
    <dgm:pt modelId="{54434E40-9650-4147-BF66-590A4988292C}" type="parTrans" cxnId="{FF8FF318-9620-4A65-AFBF-76CECC06E055}">
      <dgm:prSet/>
      <dgm:spPr/>
      <dgm:t>
        <a:bodyPr/>
        <a:lstStyle/>
        <a:p>
          <a:endParaRPr lang="en-IN"/>
        </a:p>
      </dgm:t>
    </dgm:pt>
    <dgm:pt modelId="{582B5C6D-D687-4165-B0E5-64523F17356F}" type="sibTrans" cxnId="{FF8FF318-9620-4A65-AFBF-76CECC06E055}">
      <dgm:prSet/>
      <dgm:spPr/>
      <dgm:t>
        <a:bodyPr/>
        <a:lstStyle/>
        <a:p>
          <a:endParaRPr lang="en-IN"/>
        </a:p>
      </dgm:t>
    </dgm:pt>
    <dgm:pt modelId="{88FAF3B1-EE87-4FE7-8FDE-F68E03BD8A74}" type="pres">
      <dgm:prSet presAssocID="{7E81505E-590E-4227-9B43-DB1622C1A127}" presName="linearFlow" presStyleCnt="0">
        <dgm:presLayoutVars>
          <dgm:resizeHandles val="exact"/>
        </dgm:presLayoutVars>
      </dgm:prSet>
      <dgm:spPr/>
    </dgm:pt>
    <dgm:pt modelId="{3279D64C-155E-4548-88B9-F33A32BBDCC1}" type="pres">
      <dgm:prSet presAssocID="{7327296B-3E8E-464F-9034-8F6D2075957C}" presName="node" presStyleLbl="node1" presStyleIdx="0" presStyleCnt="2">
        <dgm:presLayoutVars>
          <dgm:bulletEnabled val="1"/>
        </dgm:presLayoutVars>
      </dgm:prSet>
      <dgm:spPr/>
    </dgm:pt>
    <dgm:pt modelId="{69BB54F2-C95F-47F8-9764-D8AD7071F26C}" type="pres">
      <dgm:prSet presAssocID="{B34AE024-BEDD-4A35-A9AD-10F68275414F}" presName="sibTrans" presStyleLbl="sibTrans2D1" presStyleIdx="0" presStyleCnt="1"/>
      <dgm:spPr/>
    </dgm:pt>
    <dgm:pt modelId="{29E4DCA1-D1B3-4D28-8101-39D53A16AA0E}" type="pres">
      <dgm:prSet presAssocID="{B34AE024-BEDD-4A35-A9AD-10F68275414F}" presName="connectorText" presStyleLbl="sibTrans2D1" presStyleIdx="0" presStyleCnt="1"/>
      <dgm:spPr/>
    </dgm:pt>
    <dgm:pt modelId="{12246DB9-1357-4060-A2A4-7BE187134221}" type="pres">
      <dgm:prSet presAssocID="{9F457922-EF46-411C-ABC6-1C7AB3EC29B0}" presName="node" presStyleLbl="node1" presStyleIdx="1" presStyleCnt="2">
        <dgm:presLayoutVars>
          <dgm:bulletEnabled val="1"/>
        </dgm:presLayoutVars>
      </dgm:prSet>
      <dgm:spPr/>
    </dgm:pt>
  </dgm:ptLst>
  <dgm:cxnLst>
    <dgm:cxn modelId="{17F0110C-6910-444A-B9D5-827BA4D565C2}" type="presOf" srcId="{9F457922-EF46-411C-ABC6-1C7AB3EC29B0}" destId="{12246DB9-1357-4060-A2A4-7BE187134221}" srcOrd="0" destOrd="0" presId="urn:microsoft.com/office/officeart/2005/8/layout/process2"/>
    <dgm:cxn modelId="{FF8FF318-9620-4A65-AFBF-76CECC06E055}" srcId="{7E81505E-590E-4227-9B43-DB1622C1A127}" destId="{9F457922-EF46-411C-ABC6-1C7AB3EC29B0}" srcOrd="1" destOrd="0" parTransId="{54434E40-9650-4147-BF66-590A4988292C}" sibTransId="{582B5C6D-D687-4165-B0E5-64523F17356F}"/>
    <dgm:cxn modelId="{3199056B-E539-4D67-8374-57140C5E1A30}" type="presOf" srcId="{7E81505E-590E-4227-9B43-DB1622C1A127}" destId="{88FAF3B1-EE87-4FE7-8FDE-F68E03BD8A74}" srcOrd="0" destOrd="0" presId="urn:microsoft.com/office/officeart/2005/8/layout/process2"/>
    <dgm:cxn modelId="{E135D7B3-3AA4-4DE4-AEDA-3D2DF9C56A24}" type="presOf" srcId="{7327296B-3E8E-464F-9034-8F6D2075957C}" destId="{3279D64C-155E-4548-88B9-F33A32BBDCC1}" srcOrd="0" destOrd="0" presId="urn:microsoft.com/office/officeart/2005/8/layout/process2"/>
    <dgm:cxn modelId="{2CBA78C0-5451-4A6A-958E-5DD8E24F6A11}" type="presOf" srcId="{B34AE024-BEDD-4A35-A9AD-10F68275414F}" destId="{69BB54F2-C95F-47F8-9764-D8AD7071F26C}" srcOrd="0" destOrd="0" presId="urn:microsoft.com/office/officeart/2005/8/layout/process2"/>
    <dgm:cxn modelId="{8A47C2DC-58BC-4493-9C37-A330DF1C8527}" type="presOf" srcId="{B34AE024-BEDD-4A35-A9AD-10F68275414F}" destId="{29E4DCA1-D1B3-4D28-8101-39D53A16AA0E}" srcOrd="1" destOrd="0" presId="urn:microsoft.com/office/officeart/2005/8/layout/process2"/>
    <dgm:cxn modelId="{63223FEA-C442-4138-9993-527ACB75CA50}" srcId="{7E81505E-590E-4227-9B43-DB1622C1A127}" destId="{7327296B-3E8E-464F-9034-8F6D2075957C}" srcOrd="0" destOrd="0" parTransId="{7967E40B-831A-40E9-BB17-7F7A7ECE582C}" sibTransId="{B34AE024-BEDD-4A35-A9AD-10F68275414F}"/>
    <dgm:cxn modelId="{A60D84AD-5A49-4DC6-AE72-7034ACD4E88A}" type="presParOf" srcId="{88FAF3B1-EE87-4FE7-8FDE-F68E03BD8A74}" destId="{3279D64C-155E-4548-88B9-F33A32BBDCC1}" srcOrd="0" destOrd="0" presId="urn:microsoft.com/office/officeart/2005/8/layout/process2"/>
    <dgm:cxn modelId="{C1F54DFB-20CC-4662-B14B-F40FD3E466A0}" type="presParOf" srcId="{88FAF3B1-EE87-4FE7-8FDE-F68E03BD8A74}" destId="{69BB54F2-C95F-47F8-9764-D8AD7071F26C}" srcOrd="1" destOrd="0" presId="urn:microsoft.com/office/officeart/2005/8/layout/process2"/>
    <dgm:cxn modelId="{9502EE6C-8B70-47F7-B7A5-AF34F3005DAD}" type="presParOf" srcId="{69BB54F2-C95F-47F8-9764-D8AD7071F26C}" destId="{29E4DCA1-D1B3-4D28-8101-39D53A16AA0E}" srcOrd="0" destOrd="0" presId="urn:microsoft.com/office/officeart/2005/8/layout/process2"/>
    <dgm:cxn modelId="{A5A90231-EECB-4663-936F-23D80D2BCB74}" type="presParOf" srcId="{88FAF3B1-EE87-4FE7-8FDE-F68E03BD8A74}" destId="{12246DB9-1357-4060-A2A4-7BE187134221}"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23F80A-7419-4B27-B86D-660E9D955AF8}" type="doc">
      <dgm:prSet loTypeId="urn:microsoft.com/office/officeart/2005/8/layout/arrow1" loCatId="relationship" qsTypeId="urn:microsoft.com/office/officeart/2005/8/quickstyle/simple1" qsCatId="simple" csTypeId="urn:microsoft.com/office/officeart/2005/8/colors/accent1_2" csCatId="accent1"/>
      <dgm:spPr/>
      <dgm:t>
        <a:bodyPr/>
        <a:lstStyle/>
        <a:p>
          <a:endParaRPr lang="en-IN"/>
        </a:p>
      </dgm:t>
    </dgm:pt>
    <dgm:pt modelId="{AF82684B-E75C-4454-9831-DFED0161B2BC}">
      <dgm:prSet/>
      <dgm:spPr/>
      <dgm:t>
        <a:bodyPr/>
        <a:lstStyle/>
        <a:p>
          <a:pPr rtl="0"/>
          <a:r>
            <a:rPr lang="en-IN"/>
            <a:t>the superoxide anion radical (O</a:t>
          </a:r>
          <a:r>
            <a:rPr lang="en-IN" baseline="-25000"/>
            <a:t>2</a:t>
          </a:r>
          <a:r>
            <a:rPr lang="en-IN"/>
            <a:t> </a:t>
          </a:r>
          <a:r>
            <a:rPr lang="en-IN" baseline="30000"/>
            <a:t>-</a:t>
          </a:r>
          <a:r>
            <a:rPr lang="en-IN"/>
            <a:t>) </a:t>
          </a:r>
        </a:p>
      </dgm:t>
    </dgm:pt>
    <dgm:pt modelId="{DE611F00-E1EB-41A3-8DB4-103F79D78890}" type="parTrans" cxnId="{927DF9A2-ED00-4994-9FAC-C8CEBBFEB5F0}">
      <dgm:prSet/>
      <dgm:spPr/>
      <dgm:t>
        <a:bodyPr/>
        <a:lstStyle/>
        <a:p>
          <a:endParaRPr lang="en-IN"/>
        </a:p>
      </dgm:t>
    </dgm:pt>
    <dgm:pt modelId="{242912A8-8F6B-4D8B-B665-6CC486F38901}" type="sibTrans" cxnId="{927DF9A2-ED00-4994-9FAC-C8CEBBFEB5F0}">
      <dgm:prSet/>
      <dgm:spPr/>
      <dgm:t>
        <a:bodyPr/>
        <a:lstStyle/>
        <a:p>
          <a:endParaRPr lang="en-IN"/>
        </a:p>
      </dgm:t>
    </dgm:pt>
    <dgm:pt modelId="{92AA432F-8E6B-436A-A555-5A1DE6019C39}">
      <dgm:prSet/>
      <dgm:spPr/>
      <dgm:t>
        <a:bodyPr/>
        <a:lstStyle/>
        <a:p>
          <a:pPr rtl="0"/>
          <a:r>
            <a:rPr lang="en-IN"/>
            <a:t>the hydroxyl radical (OH</a:t>
          </a:r>
          <a:r>
            <a:rPr lang="en-IN" baseline="30000"/>
            <a:t>-</a:t>
          </a:r>
          <a:r>
            <a:rPr lang="en-IN"/>
            <a:t>)</a:t>
          </a:r>
        </a:p>
      </dgm:t>
    </dgm:pt>
    <dgm:pt modelId="{1219D8BD-C8D0-4C6D-B9E9-1E95E5ECF37C}" type="parTrans" cxnId="{BCE1C313-E7A6-40A6-B344-73902C4476B5}">
      <dgm:prSet/>
      <dgm:spPr/>
      <dgm:t>
        <a:bodyPr/>
        <a:lstStyle/>
        <a:p>
          <a:endParaRPr lang="en-IN"/>
        </a:p>
      </dgm:t>
    </dgm:pt>
    <dgm:pt modelId="{C16687F6-1D36-44A8-A4A3-7BBDB706DDCC}" type="sibTrans" cxnId="{BCE1C313-E7A6-40A6-B344-73902C4476B5}">
      <dgm:prSet/>
      <dgm:spPr/>
      <dgm:t>
        <a:bodyPr/>
        <a:lstStyle/>
        <a:p>
          <a:endParaRPr lang="en-IN"/>
        </a:p>
      </dgm:t>
    </dgm:pt>
    <dgm:pt modelId="{277EAE38-69E6-49C5-9E91-9A89084C3523}" type="pres">
      <dgm:prSet presAssocID="{9D23F80A-7419-4B27-B86D-660E9D955AF8}" presName="cycle" presStyleCnt="0">
        <dgm:presLayoutVars>
          <dgm:dir/>
          <dgm:resizeHandles val="exact"/>
        </dgm:presLayoutVars>
      </dgm:prSet>
      <dgm:spPr/>
    </dgm:pt>
    <dgm:pt modelId="{A06BC0DC-837D-438E-AB63-7DB99D58ED6D}" type="pres">
      <dgm:prSet presAssocID="{AF82684B-E75C-4454-9831-DFED0161B2BC}" presName="arrow" presStyleLbl="node1" presStyleIdx="0" presStyleCnt="2">
        <dgm:presLayoutVars>
          <dgm:bulletEnabled val="1"/>
        </dgm:presLayoutVars>
      </dgm:prSet>
      <dgm:spPr/>
    </dgm:pt>
    <dgm:pt modelId="{91799673-220C-4965-9D94-546425FB8994}" type="pres">
      <dgm:prSet presAssocID="{92AA432F-8E6B-436A-A555-5A1DE6019C39}" presName="arrow" presStyleLbl="node1" presStyleIdx="1" presStyleCnt="2">
        <dgm:presLayoutVars>
          <dgm:bulletEnabled val="1"/>
        </dgm:presLayoutVars>
      </dgm:prSet>
      <dgm:spPr/>
    </dgm:pt>
  </dgm:ptLst>
  <dgm:cxnLst>
    <dgm:cxn modelId="{BCE1C313-E7A6-40A6-B344-73902C4476B5}" srcId="{9D23F80A-7419-4B27-B86D-660E9D955AF8}" destId="{92AA432F-8E6B-436A-A555-5A1DE6019C39}" srcOrd="1" destOrd="0" parTransId="{1219D8BD-C8D0-4C6D-B9E9-1E95E5ECF37C}" sibTransId="{C16687F6-1D36-44A8-A4A3-7BBDB706DDCC}"/>
    <dgm:cxn modelId="{CD839714-1A2F-4B85-B88F-C4D125960936}" type="presOf" srcId="{92AA432F-8E6B-436A-A555-5A1DE6019C39}" destId="{91799673-220C-4965-9D94-546425FB8994}" srcOrd="0" destOrd="0" presId="urn:microsoft.com/office/officeart/2005/8/layout/arrow1"/>
    <dgm:cxn modelId="{7E3B4144-C516-4C21-98A9-9FC4C29A44E9}" type="presOf" srcId="{9D23F80A-7419-4B27-B86D-660E9D955AF8}" destId="{277EAE38-69E6-49C5-9E91-9A89084C3523}" srcOrd="0" destOrd="0" presId="urn:microsoft.com/office/officeart/2005/8/layout/arrow1"/>
    <dgm:cxn modelId="{927DF9A2-ED00-4994-9FAC-C8CEBBFEB5F0}" srcId="{9D23F80A-7419-4B27-B86D-660E9D955AF8}" destId="{AF82684B-E75C-4454-9831-DFED0161B2BC}" srcOrd="0" destOrd="0" parTransId="{DE611F00-E1EB-41A3-8DB4-103F79D78890}" sibTransId="{242912A8-8F6B-4D8B-B665-6CC486F38901}"/>
    <dgm:cxn modelId="{FED346D7-A351-4729-9D25-47FBB04FC15F}" type="presOf" srcId="{AF82684B-E75C-4454-9831-DFED0161B2BC}" destId="{A06BC0DC-837D-438E-AB63-7DB99D58ED6D}" srcOrd="0" destOrd="0" presId="urn:microsoft.com/office/officeart/2005/8/layout/arrow1"/>
    <dgm:cxn modelId="{970F3281-006C-4985-91BB-A57190A8139B}" type="presParOf" srcId="{277EAE38-69E6-49C5-9E91-9A89084C3523}" destId="{A06BC0DC-837D-438E-AB63-7DB99D58ED6D}" srcOrd="0" destOrd="0" presId="urn:microsoft.com/office/officeart/2005/8/layout/arrow1"/>
    <dgm:cxn modelId="{3A3D958D-67EE-4A69-AF39-DFE8B81469DE}" type="presParOf" srcId="{277EAE38-69E6-49C5-9E91-9A89084C3523}" destId="{91799673-220C-4965-9D94-546425FB899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14D0A2B-DF88-4B6A-B9C6-7E855C20BDB9}"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n-IN"/>
        </a:p>
      </dgm:t>
    </dgm:pt>
    <dgm:pt modelId="{FD7E475C-DBEA-4567-8245-EC1687DF8EA5}">
      <dgm:prSet/>
      <dgm:spPr/>
      <dgm:t>
        <a:bodyPr/>
        <a:lstStyle/>
        <a:p>
          <a:pPr rtl="0"/>
          <a:r>
            <a:rPr lang="en-IN" dirty="0"/>
            <a:t>The effervescent action resulting in the release of nascent oxygen results in the agitation of the root canal contents and the debris is flushed out. </a:t>
          </a:r>
        </a:p>
      </dgm:t>
    </dgm:pt>
    <dgm:pt modelId="{128E1D41-A9E8-407C-B8A7-86AA50D39E50}" type="parTrans" cxnId="{9B4D72A8-4219-4611-80E7-F6D4D1330D5C}">
      <dgm:prSet/>
      <dgm:spPr/>
      <dgm:t>
        <a:bodyPr/>
        <a:lstStyle/>
        <a:p>
          <a:endParaRPr lang="en-IN"/>
        </a:p>
      </dgm:t>
    </dgm:pt>
    <dgm:pt modelId="{7326C84F-BAF1-4E1B-ACA3-414EF6551B92}" type="sibTrans" cxnId="{9B4D72A8-4219-4611-80E7-F6D4D1330D5C}">
      <dgm:prSet/>
      <dgm:spPr/>
      <dgm:t>
        <a:bodyPr/>
        <a:lstStyle/>
        <a:p>
          <a:endParaRPr lang="en-IN"/>
        </a:p>
      </dgm:t>
    </dgm:pt>
    <dgm:pt modelId="{3C0592D5-8F77-41AD-8A77-3C0A75A18778}">
      <dgm:prSet/>
      <dgm:spPr/>
      <dgm:t>
        <a:bodyPr/>
        <a:lstStyle/>
        <a:p>
          <a:pPr rtl="0"/>
          <a:r>
            <a:rPr lang="en-IN" dirty="0"/>
            <a:t>The tissue dissolution and antimicrobial effect are the main mode of action of the combined solutions. </a:t>
          </a:r>
        </a:p>
      </dgm:t>
    </dgm:pt>
    <dgm:pt modelId="{0B28CD52-9EF9-4A8B-9153-9994CF4806EF}" type="parTrans" cxnId="{2DA2A1B0-91AF-4EC2-90B5-CDF1FCD57A2C}">
      <dgm:prSet/>
      <dgm:spPr/>
      <dgm:t>
        <a:bodyPr/>
        <a:lstStyle/>
        <a:p>
          <a:endParaRPr lang="en-IN"/>
        </a:p>
      </dgm:t>
    </dgm:pt>
    <dgm:pt modelId="{591EF978-837D-48D2-BFC7-463AE1067396}" type="sibTrans" cxnId="{2DA2A1B0-91AF-4EC2-90B5-CDF1FCD57A2C}">
      <dgm:prSet/>
      <dgm:spPr/>
      <dgm:t>
        <a:bodyPr/>
        <a:lstStyle/>
        <a:p>
          <a:endParaRPr lang="en-IN"/>
        </a:p>
      </dgm:t>
    </dgm:pt>
    <dgm:pt modelId="{572871B1-EE60-47B4-9A97-7BC7B8D45240}" type="pres">
      <dgm:prSet presAssocID="{C14D0A2B-DF88-4B6A-B9C6-7E855C20BDB9}" presName="compositeShape" presStyleCnt="0">
        <dgm:presLayoutVars>
          <dgm:chMax val="7"/>
          <dgm:dir/>
          <dgm:resizeHandles val="exact"/>
        </dgm:presLayoutVars>
      </dgm:prSet>
      <dgm:spPr/>
    </dgm:pt>
    <dgm:pt modelId="{C680B0F2-D73E-4CF1-872F-10A2D4BFDC89}" type="pres">
      <dgm:prSet presAssocID="{FD7E475C-DBEA-4567-8245-EC1687DF8EA5}" presName="circ1" presStyleLbl="vennNode1" presStyleIdx="0" presStyleCnt="2"/>
      <dgm:spPr/>
    </dgm:pt>
    <dgm:pt modelId="{65A9915D-6157-40CF-A4F5-3FDEACB5D72C}" type="pres">
      <dgm:prSet presAssocID="{FD7E475C-DBEA-4567-8245-EC1687DF8EA5}" presName="circ1Tx" presStyleLbl="revTx" presStyleIdx="0" presStyleCnt="0">
        <dgm:presLayoutVars>
          <dgm:chMax val="0"/>
          <dgm:chPref val="0"/>
          <dgm:bulletEnabled val="1"/>
        </dgm:presLayoutVars>
      </dgm:prSet>
      <dgm:spPr/>
    </dgm:pt>
    <dgm:pt modelId="{DE06EB2E-99CC-449B-A6DB-17F3A6177B77}" type="pres">
      <dgm:prSet presAssocID="{3C0592D5-8F77-41AD-8A77-3C0A75A18778}" presName="circ2" presStyleLbl="vennNode1" presStyleIdx="1" presStyleCnt="2" custLinFactNeighborX="10640"/>
      <dgm:spPr/>
    </dgm:pt>
    <dgm:pt modelId="{457B6890-35E8-441D-AF62-E0B084F7857D}" type="pres">
      <dgm:prSet presAssocID="{3C0592D5-8F77-41AD-8A77-3C0A75A18778}" presName="circ2Tx" presStyleLbl="revTx" presStyleIdx="0" presStyleCnt="0">
        <dgm:presLayoutVars>
          <dgm:chMax val="0"/>
          <dgm:chPref val="0"/>
          <dgm:bulletEnabled val="1"/>
        </dgm:presLayoutVars>
      </dgm:prSet>
      <dgm:spPr/>
    </dgm:pt>
  </dgm:ptLst>
  <dgm:cxnLst>
    <dgm:cxn modelId="{CFA6F85D-B2F6-4AC5-AC57-C4B766DDAFAF}" type="presOf" srcId="{C14D0A2B-DF88-4B6A-B9C6-7E855C20BDB9}" destId="{572871B1-EE60-47B4-9A97-7BC7B8D45240}" srcOrd="0" destOrd="0" presId="urn:microsoft.com/office/officeart/2005/8/layout/venn1"/>
    <dgm:cxn modelId="{73432D4A-A3B9-4A8C-8406-261341D2F328}" type="presOf" srcId="{3C0592D5-8F77-41AD-8A77-3C0A75A18778}" destId="{DE06EB2E-99CC-449B-A6DB-17F3A6177B77}" srcOrd="0" destOrd="0" presId="urn:microsoft.com/office/officeart/2005/8/layout/venn1"/>
    <dgm:cxn modelId="{9B4D72A8-4219-4611-80E7-F6D4D1330D5C}" srcId="{C14D0A2B-DF88-4B6A-B9C6-7E855C20BDB9}" destId="{FD7E475C-DBEA-4567-8245-EC1687DF8EA5}" srcOrd="0" destOrd="0" parTransId="{128E1D41-A9E8-407C-B8A7-86AA50D39E50}" sibTransId="{7326C84F-BAF1-4E1B-ACA3-414EF6551B92}"/>
    <dgm:cxn modelId="{2DA2A1B0-91AF-4EC2-90B5-CDF1FCD57A2C}" srcId="{C14D0A2B-DF88-4B6A-B9C6-7E855C20BDB9}" destId="{3C0592D5-8F77-41AD-8A77-3C0A75A18778}" srcOrd="1" destOrd="0" parTransId="{0B28CD52-9EF9-4A8B-9153-9994CF4806EF}" sibTransId="{591EF978-837D-48D2-BFC7-463AE1067396}"/>
    <dgm:cxn modelId="{A45169C0-248C-4604-92FA-39C0600B8D2F}" type="presOf" srcId="{FD7E475C-DBEA-4567-8245-EC1687DF8EA5}" destId="{C680B0F2-D73E-4CF1-872F-10A2D4BFDC89}" srcOrd="0" destOrd="0" presId="urn:microsoft.com/office/officeart/2005/8/layout/venn1"/>
    <dgm:cxn modelId="{8AED95C7-6CE5-4AA2-924F-C9F93548EAE9}" type="presOf" srcId="{3C0592D5-8F77-41AD-8A77-3C0A75A18778}" destId="{457B6890-35E8-441D-AF62-E0B084F7857D}" srcOrd="1" destOrd="0" presId="urn:microsoft.com/office/officeart/2005/8/layout/venn1"/>
    <dgm:cxn modelId="{9A6036F3-8A5A-4C46-A0F3-6BAB4B2F1E6C}" type="presOf" srcId="{FD7E475C-DBEA-4567-8245-EC1687DF8EA5}" destId="{65A9915D-6157-40CF-A4F5-3FDEACB5D72C}" srcOrd="1" destOrd="0" presId="urn:microsoft.com/office/officeart/2005/8/layout/venn1"/>
    <dgm:cxn modelId="{2C3071E6-8DA4-4EDE-9CD9-4540890CE574}" type="presParOf" srcId="{572871B1-EE60-47B4-9A97-7BC7B8D45240}" destId="{C680B0F2-D73E-4CF1-872F-10A2D4BFDC89}" srcOrd="0" destOrd="0" presId="urn:microsoft.com/office/officeart/2005/8/layout/venn1"/>
    <dgm:cxn modelId="{7CFEA0FF-7F52-4F3D-A6B0-1834B5B9A83F}" type="presParOf" srcId="{572871B1-EE60-47B4-9A97-7BC7B8D45240}" destId="{65A9915D-6157-40CF-A4F5-3FDEACB5D72C}" srcOrd="1" destOrd="0" presId="urn:microsoft.com/office/officeart/2005/8/layout/venn1"/>
    <dgm:cxn modelId="{19B06F90-41AD-49A4-B9FD-085AF5C310AA}" type="presParOf" srcId="{572871B1-EE60-47B4-9A97-7BC7B8D45240}" destId="{DE06EB2E-99CC-449B-A6DB-17F3A6177B77}" srcOrd="2" destOrd="0" presId="urn:microsoft.com/office/officeart/2005/8/layout/venn1"/>
    <dgm:cxn modelId="{AD876FDB-F854-4661-A718-E5FCD7F16C46}" type="presParOf" srcId="{572871B1-EE60-47B4-9A97-7BC7B8D45240}" destId="{457B6890-35E8-441D-AF62-E0B084F7857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CC013F-B87A-4DAD-B1B5-C67570151D6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IN"/>
        </a:p>
      </dgm:t>
    </dgm:pt>
    <dgm:pt modelId="{F483837A-722D-4AA1-9001-006DCBA5C6F7}">
      <dgm:prSet custT="1"/>
      <dgm:spPr/>
      <dgm:t>
        <a:bodyPr/>
        <a:lstStyle/>
        <a:p>
          <a:pPr rtl="0"/>
          <a:r>
            <a:rPr lang="en-IN" sz="1600"/>
            <a:t>hypochlorite solution should be employed throughout instrumentation, without altering it with EDTA or citric acid. </a:t>
          </a:r>
        </a:p>
      </dgm:t>
    </dgm:pt>
    <dgm:pt modelId="{02AE40C0-FC94-458C-9928-1643376D57FC}" type="parTrans" cxnId="{C28FFD11-799C-4351-AAA3-41DF85014B41}">
      <dgm:prSet/>
      <dgm:spPr/>
      <dgm:t>
        <a:bodyPr/>
        <a:lstStyle/>
        <a:p>
          <a:endParaRPr lang="en-IN" sz="1600"/>
        </a:p>
      </dgm:t>
    </dgm:pt>
    <dgm:pt modelId="{6BEEF715-E038-4263-BFAE-17DEFFB41B83}" type="sibTrans" cxnId="{C28FFD11-799C-4351-AAA3-41DF85014B41}">
      <dgm:prSet/>
      <dgm:spPr/>
      <dgm:t>
        <a:bodyPr/>
        <a:lstStyle/>
        <a:p>
          <a:endParaRPr lang="en-IN" sz="1600"/>
        </a:p>
      </dgm:t>
    </dgm:pt>
    <dgm:pt modelId="{68E08699-C24E-41CB-86AB-0887AF3BE808}">
      <dgm:prSet custT="1"/>
      <dgm:spPr/>
      <dgm:t>
        <a:bodyPr/>
        <a:lstStyle/>
        <a:p>
          <a:pPr rtl="0"/>
          <a:r>
            <a:rPr lang="en-IN" sz="1600"/>
            <a:t>Canals should always be filled with sodium hypochlorite. This will increase the working time of the irrigant.</a:t>
          </a:r>
        </a:p>
      </dgm:t>
    </dgm:pt>
    <dgm:pt modelId="{8D2073AD-468C-4B56-9675-DF638063DA16}" type="parTrans" cxnId="{4C3C8D70-D5C3-422B-BC21-B5C1A6F3D70C}">
      <dgm:prSet/>
      <dgm:spPr/>
      <dgm:t>
        <a:bodyPr/>
        <a:lstStyle/>
        <a:p>
          <a:endParaRPr lang="en-IN" sz="1600"/>
        </a:p>
      </dgm:t>
    </dgm:pt>
    <dgm:pt modelId="{3A4264C4-9B27-4D64-94DB-E10C6E6D9393}" type="sibTrans" cxnId="{4C3C8D70-D5C3-422B-BC21-B5C1A6F3D70C}">
      <dgm:prSet/>
      <dgm:spPr/>
      <dgm:t>
        <a:bodyPr/>
        <a:lstStyle/>
        <a:p>
          <a:endParaRPr lang="en-IN" sz="1600"/>
        </a:p>
      </dgm:t>
    </dgm:pt>
    <dgm:pt modelId="{11788C8A-0210-4E17-B2CC-2E9C19FF1061}">
      <dgm:prSet custT="1"/>
      <dgm:spPr/>
      <dgm:t>
        <a:bodyPr/>
        <a:lstStyle/>
        <a:p>
          <a:pPr rtl="0"/>
          <a:r>
            <a:rPr lang="en-IN" sz="1600"/>
            <a:t>Between instruments, canals should be irrigated using copious amounts of the hypochlorite solution.</a:t>
          </a:r>
        </a:p>
      </dgm:t>
    </dgm:pt>
    <dgm:pt modelId="{5B1E6887-10CF-4B8E-AE86-94A3A44D22DE}" type="parTrans" cxnId="{A03683CA-044A-4847-8067-7C124916E757}">
      <dgm:prSet/>
      <dgm:spPr/>
      <dgm:t>
        <a:bodyPr/>
        <a:lstStyle/>
        <a:p>
          <a:endParaRPr lang="en-IN" sz="1600"/>
        </a:p>
      </dgm:t>
    </dgm:pt>
    <dgm:pt modelId="{C7FDBDBD-3809-432D-A488-455CAC5DDFD5}" type="sibTrans" cxnId="{A03683CA-044A-4847-8067-7C124916E757}">
      <dgm:prSet/>
      <dgm:spPr/>
      <dgm:t>
        <a:bodyPr/>
        <a:lstStyle/>
        <a:p>
          <a:endParaRPr lang="en-IN" sz="1600"/>
        </a:p>
      </dgm:t>
    </dgm:pt>
    <dgm:pt modelId="{05478E24-3264-46F7-8CA5-1B44913D017B}" type="pres">
      <dgm:prSet presAssocID="{BBCC013F-B87A-4DAD-B1B5-C67570151D6E}" presName="hierChild1" presStyleCnt="0">
        <dgm:presLayoutVars>
          <dgm:chPref val="1"/>
          <dgm:dir/>
          <dgm:animOne val="branch"/>
          <dgm:animLvl val="lvl"/>
          <dgm:resizeHandles/>
        </dgm:presLayoutVars>
      </dgm:prSet>
      <dgm:spPr/>
    </dgm:pt>
    <dgm:pt modelId="{11FF9081-3836-467D-9FFB-7995041D812D}" type="pres">
      <dgm:prSet presAssocID="{F483837A-722D-4AA1-9001-006DCBA5C6F7}" presName="hierRoot1" presStyleCnt="0"/>
      <dgm:spPr/>
    </dgm:pt>
    <dgm:pt modelId="{78F68FDE-988A-4FBB-BC6F-048D01B67422}" type="pres">
      <dgm:prSet presAssocID="{F483837A-722D-4AA1-9001-006DCBA5C6F7}" presName="composite" presStyleCnt="0"/>
      <dgm:spPr/>
    </dgm:pt>
    <dgm:pt modelId="{F57AA061-211C-4956-AD9C-56D2E81EA41F}" type="pres">
      <dgm:prSet presAssocID="{F483837A-722D-4AA1-9001-006DCBA5C6F7}" presName="background" presStyleLbl="node0" presStyleIdx="0" presStyleCnt="3"/>
      <dgm:spPr/>
    </dgm:pt>
    <dgm:pt modelId="{26E38794-5997-491E-AFDB-CC00F5DAA8C6}" type="pres">
      <dgm:prSet presAssocID="{F483837A-722D-4AA1-9001-006DCBA5C6F7}" presName="text" presStyleLbl="fgAcc0" presStyleIdx="0" presStyleCnt="3">
        <dgm:presLayoutVars>
          <dgm:chPref val="3"/>
        </dgm:presLayoutVars>
      </dgm:prSet>
      <dgm:spPr/>
    </dgm:pt>
    <dgm:pt modelId="{7A846714-5F5B-44DF-8E55-CCB87C7B4B83}" type="pres">
      <dgm:prSet presAssocID="{F483837A-722D-4AA1-9001-006DCBA5C6F7}" presName="hierChild2" presStyleCnt="0"/>
      <dgm:spPr/>
    </dgm:pt>
    <dgm:pt modelId="{ECCAEDD8-D818-4AED-8A25-B5CE29CAB86E}" type="pres">
      <dgm:prSet presAssocID="{68E08699-C24E-41CB-86AB-0887AF3BE808}" presName="hierRoot1" presStyleCnt="0"/>
      <dgm:spPr/>
    </dgm:pt>
    <dgm:pt modelId="{BF9E57A3-A182-4202-8CCC-5C2DD55DA87A}" type="pres">
      <dgm:prSet presAssocID="{68E08699-C24E-41CB-86AB-0887AF3BE808}" presName="composite" presStyleCnt="0"/>
      <dgm:spPr/>
    </dgm:pt>
    <dgm:pt modelId="{6D3FEB39-3BB8-41AA-8FFF-5811129B93FF}" type="pres">
      <dgm:prSet presAssocID="{68E08699-C24E-41CB-86AB-0887AF3BE808}" presName="background" presStyleLbl="node0" presStyleIdx="1" presStyleCnt="3"/>
      <dgm:spPr/>
    </dgm:pt>
    <dgm:pt modelId="{45666DC9-A8D8-40F4-A78E-57053D87ACF5}" type="pres">
      <dgm:prSet presAssocID="{68E08699-C24E-41CB-86AB-0887AF3BE808}" presName="text" presStyleLbl="fgAcc0" presStyleIdx="1" presStyleCnt="3">
        <dgm:presLayoutVars>
          <dgm:chPref val="3"/>
        </dgm:presLayoutVars>
      </dgm:prSet>
      <dgm:spPr/>
    </dgm:pt>
    <dgm:pt modelId="{77CF9938-874D-4342-8592-42221E457588}" type="pres">
      <dgm:prSet presAssocID="{68E08699-C24E-41CB-86AB-0887AF3BE808}" presName="hierChild2" presStyleCnt="0"/>
      <dgm:spPr/>
    </dgm:pt>
    <dgm:pt modelId="{02F1D54F-96D2-4960-B7F9-C98D4E99A6C0}" type="pres">
      <dgm:prSet presAssocID="{11788C8A-0210-4E17-B2CC-2E9C19FF1061}" presName="hierRoot1" presStyleCnt="0"/>
      <dgm:spPr/>
    </dgm:pt>
    <dgm:pt modelId="{A74CD826-AB3D-41F0-ACAC-A3C34C7BF535}" type="pres">
      <dgm:prSet presAssocID="{11788C8A-0210-4E17-B2CC-2E9C19FF1061}" presName="composite" presStyleCnt="0"/>
      <dgm:spPr/>
    </dgm:pt>
    <dgm:pt modelId="{1A04F7BF-D0A6-49FF-B3CF-75C45EC98A1D}" type="pres">
      <dgm:prSet presAssocID="{11788C8A-0210-4E17-B2CC-2E9C19FF1061}" presName="background" presStyleLbl="node0" presStyleIdx="2" presStyleCnt="3"/>
      <dgm:spPr/>
    </dgm:pt>
    <dgm:pt modelId="{427CA475-01E5-4B11-9791-DFC8B935EC6F}" type="pres">
      <dgm:prSet presAssocID="{11788C8A-0210-4E17-B2CC-2E9C19FF1061}" presName="text" presStyleLbl="fgAcc0" presStyleIdx="2" presStyleCnt="3">
        <dgm:presLayoutVars>
          <dgm:chPref val="3"/>
        </dgm:presLayoutVars>
      </dgm:prSet>
      <dgm:spPr/>
    </dgm:pt>
    <dgm:pt modelId="{3098737A-FD4F-4D17-95FB-64A90D4897B4}" type="pres">
      <dgm:prSet presAssocID="{11788C8A-0210-4E17-B2CC-2E9C19FF1061}" presName="hierChild2" presStyleCnt="0"/>
      <dgm:spPr/>
    </dgm:pt>
  </dgm:ptLst>
  <dgm:cxnLst>
    <dgm:cxn modelId="{F8B9E104-965B-4734-B4B8-E44A668BCD48}" type="presOf" srcId="{68E08699-C24E-41CB-86AB-0887AF3BE808}" destId="{45666DC9-A8D8-40F4-A78E-57053D87ACF5}" srcOrd="0" destOrd="0" presId="urn:microsoft.com/office/officeart/2005/8/layout/hierarchy1"/>
    <dgm:cxn modelId="{C28FFD11-799C-4351-AAA3-41DF85014B41}" srcId="{BBCC013F-B87A-4DAD-B1B5-C67570151D6E}" destId="{F483837A-722D-4AA1-9001-006DCBA5C6F7}" srcOrd="0" destOrd="0" parTransId="{02AE40C0-FC94-458C-9928-1643376D57FC}" sibTransId="{6BEEF715-E038-4263-BFAE-17DEFFB41B83}"/>
    <dgm:cxn modelId="{4C3C8D70-D5C3-422B-BC21-B5C1A6F3D70C}" srcId="{BBCC013F-B87A-4DAD-B1B5-C67570151D6E}" destId="{68E08699-C24E-41CB-86AB-0887AF3BE808}" srcOrd="1" destOrd="0" parTransId="{8D2073AD-468C-4B56-9675-DF638063DA16}" sibTransId="{3A4264C4-9B27-4D64-94DB-E10C6E6D9393}"/>
    <dgm:cxn modelId="{461D7F56-9984-4B01-9F8B-FF65F0CAA794}" type="presOf" srcId="{F483837A-722D-4AA1-9001-006DCBA5C6F7}" destId="{26E38794-5997-491E-AFDB-CC00F5DAA8C6}" srcOrd="0" destOrd="0" presId="urn:microsoft.com/office/officeart/2005/8/layout/hierarchy1"/>
    <dgm:cxn modelId="{A57793C3-CC63-4F6B-AE5B-D258306EA2B2}" type="presOf" srcId="{BBCC013F-B87A-4DAD-B1B5-C67570151D6E}" destId="{05478E24-3264-46F7-8CA5-1B44913D017B}" srcOrd="0" destOrd="0" presId="urn:microsoft.com/office/officeart/2005/8/layout/hierarchy1"/>
    <dgm:cxn modelId="{A03683CA-044A-4847-8067-7C124916E757}" srcId="{BBCC013F-B87A-4DAD-B1B5-C67570151D6E}" destId="{11788C8A-0210-4E17-B2CC-2E9C19FF1061}" srcOrd="2" destOrd="0" parTransId="{5B1E6887-10CF-4B8E-AE86-94A3A44D22DE}" sibTransId="{C7FDBDBD-3809-432D-A488-455CAC5DDFD5}"/>
    <dgm:cxn modelId="{42E0F7D8-6289-4A8D-89FC-10880B5FF2C5}" type="presOf" srcId="{11788C8A-0210-4E17-B2CC-2E9C19FF1061}" destId="{427CA475-01E5-4B11-9791-DFC8B935EC6F}" srcOrd="0" destOrd="0" presId="urn:microsoft.com/office/officeart/2005/8/layout/hierarchy1"/>
    <dgm:cxn modelId="{FD649B10-645B-428C-8EE9-C02BA4C28151}" type="presParOf" srcId="{05478E24-3264-46F7-8CA5-1B44913D017B}" destId="{11FF9081-3836-467D-9FFB-7995041D812D}" srcOrd="0" destOrd="0" presId="urn:microsoft.com/office/officeart/2005/8/layout/hierarchy1"/>
    <dgm:cxn modelId="{ACDFF248-5970-454C-851F-77BBBDA677CC}" type="presParOf" srcId="{11FF9081-3836-467D-9FFB-7995041D812D}" destId="{78F68FDE-988A-4FBB-BC6F-048D01B67422}" srcOrd="0" destOrd="0" presId="urn:microsoft.com/office/officeart/2005/8/layout/hierarchy1"/>
    <dgm:cxn modelId="{178EAC57-CFA2-4F18-A8A5-409815B207F0}" type="presParOf" srcId="{78F68FDE-988A-4FBB-BC6F-048D01B67422}" destId="{F57AA061-211C-4956-AD9C-56D2E81EA41F}" srcOrd="0" destOrd="0" presId="urn:microsoft.com/office/officeart/2005/8/layout/hierarchy1"/>
    <dgm:cxn modelId="{469C23ED-29C9-4C17-B92E-2B9042E935B0}" type="presParOf" srcId="{78F68FDE-988A-4FBB-BC6F-048D01B67422}" destId="{26E38794-5997-491E-AFDB-CC00F5DAA8C6}" srcOrd="1" destOrd="0" presId="urn:microsoft.com/office/officeart/2005/8/layout/hierarchy1"/>
    <dgm:cxn modelId="{8E37F74F-B669-49CA-9887-9B8D81EC2DFE}" type="presParOf" srcId="{11FF9081-3836-467D-9FFB-7995041D812D}" destId="{7A846714-5F5B-44DF-8E55-CCB87C7B4B83}" srcOrd="1" destOrd="0" presId="urn:microsoft.com/office/officeart/2005/8/layout/hierarchy1"/>
    <dgm:cxn modelId="{02E7F6BF-4BF3-4E9B-AD2A-3C49A9B45EF8}" type="presParOf" srcId="{05478E24-3264-46F7-8CA5-1B44913D017B}" destId="{ECCAEDD8-D818-4AED-8A25-B5CE29CAB86E}" srcOrd="1" destOrd="0" presId="urn:microsoft.com/office/officeart/2005/8/layout/hierarchy1"/>
    <dgm:cxn modelId="{5D63640D-D4C8-4AF0-A538-CDA7402F69D8}" type="presParOf" srcId="{ECCAEDD8-D818-4AED-8A25-B5CE29CAB86E}" destId="{BF9E57A3-A182-4202-8CCC-5C2DD55DA87A}" srcOrd="0" destOrd="0" presId="urn:microsoft.com/office/officeart/2005/8/layout/hierarchy1"/>
    <dgm:cxn modelId="{81CED3EE-7692-4827-8FB5-3EB5EF7E8AEB}" type="presParOf" srcId="{BF9E57A3-A182-4202-8CCC-5C2DD55DA87A}" destId="{6D3FEB39-3BB8-41AA-8FFF-5811129B93FF}" srcOrd="0" destOrd="0" presId="urn:microsoft.com/office/officeart/2005/8/layout/hierarchy1"/>
    <dgm:cxn modelId="{AC655FF3-64E9-48D6-B0D6-510B188B626F}" type="presParOf" srcId="{BF9E57A3-A182-4202-8CCC-5C2DD55DA87A}" destId="{45666DC9-A8D8-40F4-A78E-57053D87ACF5}" srcOrd="1" destOrd="0" presId="urn:microsoft.com/office/officeart/2005/8/layout/hierarchy1"/>
    <dgm:cxn modelId="{CC54A3A0-CBD3-4271-9CAF-BF8A7F5AC86D}" type="presParOf" srcId="{ECCAEDD8-D818-4AED-8A25-B5CE29CAB86E}" destId="{77CF9938-874D-4342-8592-42221E457588}" srcOrd="1" destOrd="0" presId="urn:microsoft.com/office/officeart/2005/8/layout/hierarchy1"/>
    <dgm:cxn modelId="{86D30E56-15A4-4F95-BC14-8C1CD1F732CF}" type="presParOf" srcId="{05478E24-3264-46F7-8CA5-1B44913D017B}" destId="{02F1D54F-96D2-4960-B7F9-C98D4E99A6C0}" srcOrd="2" destOrd="0" presId="urn:microsoft.com/office/officeart/2005/8/layout/hierarchy1"/>
    <dgm:cxn modelId="{7E945EDF-8EF8-4BC9-9C83-295E13EB3A12}" type="presParOf" srcId="{02F1D54F-96D2-4960-B7F9-C98D4E99A6C0}" destId="{A74CD826-AB3D-41F0-ACAC-A3C34C7BF535}" srcOrd="0" destOrd="0" presId="urn:microsoft.com/office/officeart/2005/8/layout/hierarchy1"/>
    <dgm:cxn modelId="{1DC161BC-5E4C-4CFD-AF2C-4D5EEF543C03}" type="presParOf" srcId="{A74CD826-AB3D-41F0-ACAC-A3C34C7BF535}" destId="{1A04F7BF-D0A6-49FF-B3CF-75C45EC98A1D}" srcOrd="0" destOrd="0" presId="urn:microsoft.com/office/officeart/2005/8/layout/hierarchy1"/>
    <dgm:cxn modelId="{BBBF078A-181D-4F86-A4D9-81ACDB92ECC4}" type="presParOf" srcId="{A74CD826-AB3D-41F0-ACAC-A3C34C7BF535}" destId="{427CA475-01E5-4B11-9791-DFC8B935EC6F}" srcOrd="1" destOrd="0" presId="urn:microsoft.com/office/officeart/2005/8/layout/hierarchy1"/>
    <dgm:cxn modelId="{B457701C-D3D0-43EC-ADE9-E3C50C0CA3E2}" type="presParOf" srcId="{02F1D54F-96D2-4960-B7F9-C98D4E99A6C0}" destId="{3098737A-FD4F-4D17-95FB-64A90D4897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9E001-18EE-4883-8891-04949C0524D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CC8D200D-0C8A-4134-9D29-8A7868C4C2E9}">
      <dgm:prSet/>
      <dgm:spPr/>
      <dgm:t>
        <a:bodyPr/>
        <a:lstStyle/>
        <a:p>
          <a:pPr rtl="0"/>
          <a:r>
            <a:rPr lang="en-IN"/>
            <a:t>The choice of the final irrigant depends on the next treatment step, i.e. whether an inter visit dressing is planned or not. </a:t>
          </a:r>
        </a:p>
      </dgm:t>
    </dgm:pt>
    <dgm:pt modelId="{2FAC9391-C1AB-4509-80AC-1825358BB918}" type="parTrans" cxnId="{7CE9E90C-ED3C-4EDA-BB4F-45FC675F7C02}">
      <dgm:prSet/>
      <dgm:spPr/>
      <dgm:t>
        <a:bodyPr/>
        <a:lstStyle/>
        <a:p>
          <a:endParaRPr lang="en-IN"/>
        </a:p>
      </dgm:t>
    </dgm:pt>
    <dgm:pt modelId="{62EF9439-199F-40BE-806A-CE4E6FC5443F}" type="sibTrans" cxnId="{7CE9E90C-ED3C-4EDA-BB4F-45FC675F7C02}">
      <dgm:prSet/>
      <dgm:spPr/>
      <dgm:t>
        <a:bodyPr/>
        <a:lstStyle/>
        <a:p>
          <a:endParaRPr lang="en-IN"/>
        </a:p>
      </dgm:t>
    </dgm:pt>
    <dgm:pt modelId="{2F4B4AFA-0295-41D3-8080-089AC430D7A2}">
      <dgm:prSet/>
      <dgm:spPr/>
      <dgm:t>
        <a:bodyPr/>
        <a:lstStyle/>
        <a:p>
          <a:pPr rtl="0"/>
          <a:r>
            <a:rPr lang="en-IN"/>
            <a:t>If calcium hydroxide is used for the interim, the final rinse should be sodium hypochlorite, as these two chemicals are perfectly complementary.</a:t>
          </a:r>
        </a:p>
      </dgm:t>
    </dgm:pt>
    <dgm:pt modelId="{2B9A5781-D0FF-480A-AE54-92763A2D96CD}" type="parTrans" cxnId="{2D237F47-5A20-4A83-8FF6-D0293E130BFB}">
      <dgm:prSet/>
      <dgm:spPr/>
      <dgm:t>
        <a:bodyPr/>
        <a:lstStyle/>
        <a:p>
          <a:endParaRPr lang="en-IN"/>
        </a:p>
      </dgm:t>
    </dgm:pt>
    <dgm:pt modelId="{84E40A44-ABF2-43C4-8650-05B4991AC55F}" type="sibTrans" cxnId="{2D237F47-5A20-4A83-8FF6-D0293E130BFB}">
      <dgm:prSet/>
      <dgm:spPr/>
      <dgm:t>
        <a:bodyPr/>
        <a:lstStyle/>
        <a:p>
          <a:endParaRPr lang="en-IN"/>
        </a:p>
      </dgm:t>
    </dgm:pt>
    <dgm:pt modelId="{FF5B97D9-9053-4927-A272-CC44EB2B36EF}">
      <dgm:prSet/>
      <dgm:spPr/>
      <dgm:t>
        <a:bodyPr/>
        <a:lstStyle/>
        <a:p>
          <a:pPr rtl="0"/>
          <a:r>
            <a:rPr lang="en-IN"/>
            <a:t>It appears even advantageous to mix calcium hydroxide powder with the sodium hypochlorite irrigant rather than with saline to obtain a more effective dressing .</a:t>
          </a:r>
        </a:p>
      </dgm:t>
    </dgm:pt>
    <dgm:pt modelId="{17CD86E9-B5D8-41BC-8EE1-83136E368A19}" type="parTrans" cxnId="{8D4FCD24-5ACD-4057-9A84-1F61CAF8D176}">
      <dgm:prSet/>
      <dgm:spPr/>
      <dgm:t>
        <a:bodyPr/>
        <a:lstStyle/>
        <a:p>
          <a:endParaRPr lang="en-IN"/>
        </a:p>
      </dgm:t>
    </dgm:pt>
    <dgm:pt modelId="{F93C04AC-F0F0-410D-96B4-198E92F80639}" type="sibTrans" cxnId="{8D4FCD24-5ACD-4057-9A84-1F61CAF8D176}">
      <dgm:prSet/>
      <dgm:spPr/>
      <dgm:t>
        <a:bodyPr/>
        <a:lstStyle/>
        <a:p>
          <a:endParaRPr lang="en-IN"/>
        </a:p>
      </dgm:t>
    </dgm:pt>
    <dgm:pt modelId="{15CC353D-62ED-49D3-A7C2-AAA28248D531}" type="pres">
      <dgm:prSet presAssocID="{EAF9E001-18EE-4883-8891-04949C0524DA}" presName="linear" presStyleCnt="0">
        <dgm:presLayoutVars>
          <dgm:animLvl val="lvl"/>
          <dgm:resizeHandles val="exact"/>
        </dgm:presLayoutVars>
      </dgm:prSet>
      <dgm:spPr/>
    </dgm:pt>
    <dgm:pt modelId="{EEED474C-092B-4A19-9D37-097E913ECEE1}" type="pres">
      <dgm:prSet presAssocID="{CC8D200D-0C8A-4134-9D29-8A7868C4C2E9}" presName="parentText" presStyleLbl="node1" presStyleIdx="0" presStyleCnt="3">
        <dgm:presLayoutVars>
          <dgm:chMax val="0"/>
          <dgm:bulletEnabled val="1"/>
        </dgm:presLayoutVars>
      </dgm:prSet>
      <dgm:spPr/>
    </dgm:pt>
    <dgm:pt modelId="{8E0163B4-1B02-45A2-A084-1C1BDDCEBB0E}" type="pres">
      <dgm:prSet presAssocID="{62EF9439-199F-40BE-806A-CE4E6FC5443F}" presName="spacer" presStyleCnt="0"/>
      <dgm:spPr/>
    </dgm:pt>
    <dgm:pt modelId="{2F722CDD-03F0-4C00-A468-DA88D9ACBFF6}" type="pres">
      <dgm:prSet presAssocID="{2F4B4AFA-0295-41D3-8080-089AC430D7A2}" presName="parentText" presStyleLbl="node1" presStyleIdx="1" presStyleCnt="3">
        <dgm:presLayoutVars>
          <dgm:chMax val="0"/>
          <dgm:bulletEnabled val="1"/>
        </dgm:presLayoutVars>
      </dgm:prSet>
      <dgm:spPr/>
    </dgm:pt>
    <dgm:pt modelId="{FA708B51-F275-4163-855A-ECFBFF72FA88}" type="pres">
      <dgm:prSet presAssocID="{84E40A44-ABF2-43C4-8650-05B4991AC55F}" presName="spacer" presStyleCnt="0"/>
      <dgm:spPr/>
    </dgm:pt>
    <dgm:pt modelId="{67BEE512-D2EB-46D3-8C5D-3DAEECC68EC7}" type="pres">
      <dgm:prSet presAssocID="{FF5B97D9-9053-4927-A272-CC44EB2B36EF}" presName="parentText" presStyleLbl="node1" presStyleIdx="2" presStyleCnt="3">
        <dgm:presLayoutVars>
          <dgm:chMax val="0"/>
          <dgm:bulletEnabled val="1"/>
        </dgm:presLayoutVars>
      </dgm:prSet>
      <dgm:spPr/>
    </dgm:pt>
  </dgm:ptLst>
  <dgm:cxnLst>
    <dgm:cxn modelId="{7CE9E90C-ED3C-4EDA-BB4F-45FC675F7C02}" srcId="{EAF9E001-18EE-4883-8891-04949C0524DA}" destId="{CC8D200D-0C8A-4134-9D29-8A7868C4C2E9}" srcOrd="0" destOrd="0" parTransId="{2FAC9391-C1AB-4509-80AC-1825358BB918}" sibTransId="{62EF9439-199F-40BE-806A-CE4E6FC5443F}"/>
    <dgm:cxn modelId="{3C1C5012-07D9-481D-8C8A-61911F8E4A40}" type="presOf" srcId="{2F4B4AFA-0295-41D3-8080-089AC430D7A2}" destId="{2F722CDD-03F0-4C00-A468-DA88D9ACBFF6}" srcOrd="0" destOrd="0" presId="urn:microsoft.com/office/officeart/2005/8/layout/vList2"/>
    <dgm:cxn modelId="{07D7E916-5A20-473A-8FE7-BE797E7E81AE}" type="presOf" srcId="{CC8D200D-0C8A-4134-9D29-8A7868C4C2E9}" destId="{EEED474C-092B-4A19-9D37-097E913ECEE1}" srcOrd="0" destOrd="0" presId="urn:microsoft.com/office/officeart/2005/8/layout/vList2"/>
    <dgm:cxn modelId="{8D4FCD24-5ACD-4057-9A84-1F61CAF8D176}" srcId="{EAF9E001-18EE-4883-8891-04949C0524DA}" destId="{FF5B97D9-9053-4927-A272-CC44EB2B36EF}" srcOrd="2" destOrd="0" parTransId="{17CD86E9-B5D8-41BC-8EE1-83136E368A19}" sibTransId="{F93C04AC-F0F0-410D-96B4-198E92F80639}"/>
    <dgm:cxn modelId="{2D237F47-5A20-4A83-8FF6-D0293E130BFB}" srcId="{EAF9E001-18EE-4883-8891-04949C0524DA}" destId="{2F4B4AFA-0295-41D3-8080-089AC430D7A2}" srcOrd="1" destOrd="0" parTransId="{2B9A5781-D0FF-480A-AE54-92763A2D96CD}" sibTransId="{84E40A44-ABF2-43C4-8650-05B4991AC55F}"/>
    <dgm:cxn modelId="{EA27E3F9-0E06-4B4E-BC0C-179A853A3549}" type="presOf" srcId="{FF5B97D9-9053-4927-A272-CC44EB2B36EF}" destId="{67BEE512-D2EB-46D3-8C5D-3DAEECC68EC7}" srcOrd="0" destOrd="0" presId="urn:microsoft.com/office/officeart/2005/8/layout/vList2"/>
    <dgm:cxn modelId="{3E6D2EFD-3826-491C-B725-29314B600EDF}" type="presOf" srcId="{EAF9E001-18EE-4883-8891-04949C0524DA}" destId="{15CC353D-62ED-49D3-A7C2-AAA28248D531}" srcOrd="0" destOrd="0" presId="urn:microsoft.com/office/officeart/2005/8/layout/vList2"/>
    <dgm:cxn modelId="{2FF5DD27-7D6C-4E74-84F3-66C06F5E1255}" type="presParOf" srcId="{15CC353D-62ED-49D3-A7C2-AAA28248D531}" destId="{EEED474C-092B-4A19-9D37-097E913ECEE1}" srcOrd="0" destOrd="0" presId="urn:microsoft.com/office/officeart/2005/8/layout/vList2"/>
    <dgm:cxn modelId="{B991A495-0B1A-45F0-9DE3-1711BF3A4C30}" type="presParOf" srcId="{15CC353D-62ED-49D3-A7C2-AAA28248D531}" destId="{8E0163B4-1B02-45A2-A084-1C1BDDCEBB0E}" srcOrd="1" destOrd="0" presId="urn:microsoft.com/office/officeart/2005/8/layout/vList2"/>
    <dgm:cxn modelId="{9D83B14D-895C-4873-8C34-2E7AF87B4B92}" type="presParOf" srcId="{15CC353D-62ED-49D3-A7C2-AAA28248D531}" destId="{2F722CDD-03F0-4C00-A468-DA88D9ACBFF6}" srcOrd="2" destOrd="0" presId="urn:microsoft.com/office/officeart/2005/8/layout/vList2"/>
    <dgm:cxn modelId="{49D0EB11-1424-4249-9E6A-337C3AF48229}" type="presParOf" srcId="{15CC353D-62ED-49D3-A7C2-AAA28248D531}" destId="{FA708B51-F275-4163-855A-ECFBFF72FA88}" srcOrd="3" destOrd="0" presId="urn:microsoft.com/office/officeart/2005/8/layout/vList2"/>
    <dgm:cxn modelId="{B61C7A00-F5A0-45AE-A4C0-A53BAC96F261}" type="presParOf" srcId="{15CC353D-62ED-49D3-A7C2-AAA28248D531}" destId="{67BEE512-D2EB-46D3-8C5D-3DAEECC68E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915BED-8BAA-4393-B2A1-69025C06F1C0}"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IN"/>
        </a:p>
      </dgm:t>
    </dgm:pt>
    <dgm:pt modelId="{F03DBCC9-83C2-4E20-99A4-1FD911B3421C}">
      <dgm:prSet/>
      <dgm:spPr/>
      <dgm:t>
        <a:bodyPr/>
        <a:lstStyle/>
        <a:p>
          <a:pPr rtl="0"/>
          <a:r>
            <a:rPr lang="en-IN"/>
            <a:t>NaOCl contacts tissue proteins -nitrogen, formaldehyde and acetaldehyde are formed within a short time and peptide links are broken resulting in dissolution of the proteins. </a:t>
          </a:r>
        </a:p>
      </dgm:t>
    </dgm:pt>
    <dgm:pt modelId="{5A184CB3-0AB4-401D-8D55-29D97E797B48}" type="parTrans" cxnId="{D6F9437B-6D13-45E2-B1D8-9F2802A61A6A}">
      <dgm:prSet/>
      <dgm:spPr/>
      <dgm:t>
        <a:bodyPr/>
        <a:lstStyle/>
        <a:p>
          <a:endParaRPr lang="en-IN"/>
        </a:p>
      </dgm:t>
    </dgm:pt>
    <dgm:pt modelId="{B10BC5DB-2C16-4038-9622-D5491AC3FC80}" type="sibTrans" cxnId="{D6F9437B-6D13-45E2-B1D8-9F2802A61A6A}">
      <dgm:prSet/>
      <dgm:spPr/>
      <dgm:t>
        <a:bodyPr/>
        <a:lstStyle/>
        <a:p>
          <a:endParaRPr lang="en-IN"/>
        </a:p>
      </dgm:t>
    </dgm:pt>
    <dgm:pt modelId="{48D5E759-E379-4508-854B-BB9EBDD5F1EB}">
      <dgm:prSet/>
      <dgm:spPr/>
      <dgm:t>
        <a:bodyPr/>
        <a:lstStyle/>
        <a:p>
          <a:pPr rtl="0"/>
          <a:r>
            <a:rPr lang="en-IN"/>
            <a:t>As a consequence to these properties, NaOCl is highly toxic at high concentrations and tends to induce tissue irritation on contact</a:t>
          </a:r>
        </a:p>
      </dgm:t>
    </dgm:pt>
    <dgm:pt modelId="{CC69C05D-08C8-4C8C-A73F-A238C8CB245E}" type="parTrans" cxnId="{8959A464-F3D0-4D5F-A26C-5E04A09AC1B5}">
      <dgm:prSet/>
      <dgm:spPr/>
      <dgm:t>
        <a:bodyPr/>
        <a:lstStyle/>
        <a:p>
          <a:endParaRPr lang="en-IN"/>
        </a:p>
      </dgm:t>
    </dgm:pt>
    <dgm:pt modelId="{028F6ECE-0F61-4164-906C-374343A210AF}" type="sibTrans" cxnId="{8959A464-F3D0-4D5F-A26C-5E04A09AC1B5}">
      <dgm:prSet/>
      <dgm:spPr/>
      <dgm:t>
        <a:bodyPr/>
        <a:lstStyle/>
        <a:p>
          <a:endParaRPr lang="en-IN"/>
        </a:p>
      </dgm:t>
    </dgm:pt>
    <dgm:pt modelId="{34F83C3E-3B9F-43C5-97CF-7AE2AF43511A}" type="pres">
      <dgm:prSet presAssocID="{C2915BED-8BAA-4393-B2A1-69025C06F1C0}" presName="linear" presStyleCnt="0">
        <dgm:presLayoutVars>
          <dgm:animLvl val="lvl"/>
          <dgm:resizeHandles val="exact"/>
        </dgm:presLayoutVars>
      </dgm:prSet>
      <dgm:spPr/>
    </dgm:pt>
    <dgm:pt modelId="{469223B9-3DC9-4D19-8F06-FD8CDAAAB3F8}" type="pres">
      <dgm:prSet presAssocID="{F03DBCC9-83C2-4E20-99A4-1FD911B3421C}" presName="parentText" presStyleLbl="node1" presStyleIdx="0" presStyleCnt="2">
        <dgm:presLayoutVars>
          <dgm:chMax val="0"/>
          <dgm:bulletEnabled val="1"/>
        </dgm:presLayoutVars>
      </dgm:prSet>
      <dgm:spPr/>
    </dgm:pt>
    <dgm:pt modelId="{760F4AD7-0C48-43FC-AE51-4E72C7D4ED76}" type="pres">
      <dgm:prSet presAssocID="{B10BC5DB-2C16-4038-9622-D5491AC3FC80}" presName="spacer" presStyleCnt="0"/>
      <dgm:spPr/>
    </dgm:pt>
    <dgm:pt modelId="{233EEB30-A050-4698-9016-137C9AF58CFC}" type="pres">
      <dgm:prSet presAssocID="{48D5E759-E379-4508-854B-BB9EBDD5F1EB}" presName="parentText" presStyleLbl="node1" presStyleIdx="1" presStyleCnt="2">
        <dgm:presLayoutVars>
          <dgm:chMax val="0"/>
          <dgm:bulletEnabled val="1"/>
        </dgm:presLayoutVars>
      </dgm:prSet>
      <dgm:spPr/>
    </dgm:pt>
  </dgm:ptLst>
  <dgm:cxnLst>
    <dgm:cxn modelId="{8959A464-F3D0-4D5F-A26C-5E04A09AC1B5}" srcId="{C2915BED-8BAA-4393-B2A1-69025C06F1C0}" destId="{48D5E759-E379-4508-854B-BB9EBDD5F1EB}" srcOrd="1" destOrd="0" parTransId="{CC69C05D-08C8-4C8C-A73F-A238C8CB245E}" sibTransId="{028F6ECE-0F61-4164-906C-374343A210AF}"/>
    <dgm:cxn modelId="{71FD7D58-1B36-4947-87B2-F09AE89F73BF}" type="presOf" srcId="{48D5E759-E379-4508-854B-BB9EBDD5F1EB}" destId="{233EEB30-A050-4698-9016-137C9AF58CFC}" srcOrd="0" destOrd="0" presId="urn:microsoft.com/office/officeart/2005/8/layout/vList2"/>
    <dgm:cxn modelId="{F424AC58-4F19-4C3C-AB95-6FEAE309B4B0}" type="presOf" srcId="{F03DBCC9-83C2-4E20-99A4-1FD911B3421C}" destId="{469223B9-3DC9-4D19-8F06-FD8CDAAAB3F8}" srcOrd="0" destOrd="0" presId="urn:microsoft.com/office/officeart/2005/8/layout/vList2"/>
    <dgm:cxn modelId="{D6F9437B-6D13-45E2-B1D8-9F2802A61A6A}" srcId="{C2915BED-8BAA-4393-B2A1-69025C06F1C0}" destId="{F03DBCC9-83C2-4E20-99A4-1FD911B3421C}" srcOrd="0" destOrd="0" parTransId="{5A184CB3-0AB4-401D-8D55-29D97E797B48}" sibTransId="{B10BC5DB-2C16-4038-9622-D5491AC3FC80}"/>
    <dgm:cxn modelId="{5BC9E9EE-DBB2-485B-88D6-1E9704F6D64C}" type="presOf" srcId="{C2915BED-8BAA-4393-B2A1-69025C06F1C0}" destId="{34F83C3E-3B9F-43C5-97CF-7AE2AF43511A}" srcOrd="0" destOrd="0" presId="urn:microsoft.com/office/officeart/2005/8/layout/vList2"/>
    <dgm:cxn modelId="{2F690002-F4B7-4ECF-83DD-9DC436A0E1EB}" type="presParOf" srcId="{34F83C3E-3B9F-43C5-97CF-7AE2AF43511A}" destId="{469223B9-3DC9-4D19-8F06-FD8CDAAAB3F8}" srcOrd="0" destOrd="0" presId="urn:microsoft.com/office/officeart/2005/8/layout/vList2"/>
    <dgm:cxn modelId="{4C4ABA5D-9F8E-4EFC-BB1E-DE4E674247A8}" type="presParOf" srcId="{34F83C3E-3B9F-43C5-97CF-7AE2AF43511A}" destId="{760F4AD7-0C48-43FC-AE51-4E72C7D4ED76}" srcOrd="1" destOrd="0" presId="urn:microsoft.com/office/officeart/2005/8/layout/vList2"/>
    <dgm:cxn modelId="{D22DBCC5-7019-42F8-908A-507BB2ECAFFD}" type="presParOf" srcId="{34F83C3E-3B9F-43C5-97CF-7AE2AF43511A}" destId="{233EEB30-A050-4698-9016-137C9AF58C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7B22D2-893D-4813-A349-C6FA45AFF15E}" type="doc">
      <dgm:prSet loTypeId="urn:microsoft.com/office/officeart/2005/8/layout/default#2" loCatId="list" qsTypeId="urn:microsoft.com/office/officeart/2005/8/quickstyle/simple1" qsCatId="simple" csTypeId="urn:microsoft.com/office/officeart/2005/8/colors/colorful3" csCatId="colorful"/>
      <dgm:spPr/>
      <dgm:t>
        <a:bodyPr/>
        <a:lstStyle/>
        <a:p>
          <a:endParaRPr lang="en-IN"/>
        </a:p>
      </dgm:t>
    </dgm:pt>
    <dgm:pt modelId="{20C05A88-CBEE-4293-989A-9D6B05550853}">
      <dgm:prSet/>
      <dgm:spPr/>
      <dgm:t>
        <a:bodyPr/>
        <a:lstStyle/>
        <a:p>
          <a:pPr rtl="0"/>
          <a:r>
            <a:rPr lang="en-US"/>
            <a:t>Unpleasant taste</a:t>
          </a:r>
          <a:endParaRPr lang="en-IN"/>
        </a:p>
      </dgm:t>
    </dgm:pt>
    <dgm:pt modelId="{42983357-1BF6-4959-AA0B-CC28A7EB548A}" type="parTrans" cxnId="{FE58D2D1-B71B-489F-BA85-F024B8F91AB0}">
      <dgm:prSet/>
      <dgm:spPr/>
      <dgm:t>
        <a:bodyPr/>
        <a:lstStyle/>
        <a:p>
          <a:endParaRPr lang="en-IN"/>
        </a:p>
      </dgm:t>
    </dgm:pt>
    <dgm:pt modelId="{6693F478-0BD8-4B51-909C-DBF22426B3D8}" type="sibTrans" cxnId="{FE58D2D1-B71B-489F-BA85-F024B8F91AB0}">
      <dgm:prSet/>
      <dgm:spPr/>
      <dgm:t>
        <a:bodyPr/>
        <a:lstStyle/>
        <a:p>
          <a:endParaRPr lang="en-IN"/>
        </a:p>
      </dgm:t>
    </dgm:pt>
    <dgm:pt modelId="{FA0D96F9-3CBA-4A26-ACDA-3503B0C8BED7}">
      <dgm:prSet/>
      <dgm:spPr/>
      <dgm:t>
        <a:bodyPr/>
        <a:lstStyle/>
        <a:p>
          <a:pPr rtl="0"/>
          <a:r>
            <a:rPr lang="en-US"/>
            <a:t>Toxicity</a:t>
          </a:r>
          <a:endParaRPr lang="en-IN"/>
        </a:p>
      </dgm:t>
    </dgm:pt>
    <dgm:pt modelId="{83C113CD-ECA7-4BA7-9F28-A3D69F281602}" type="parTrans" cxnId="{0E714361-520D-4E2E-985D-62A0502C4689}">
      <dgm:prSet/>
      <dgm:spPr/>
      <dgm:t>
        <a:bodyPr/>
        <a:lstStyle/>
        <a:p>
          <a:endParaRPr lang="en-IN"/>
        </a:p>
      </dgm:t>
    </dgm:pt>
    <dgm:pt modelId="{641301C1-7E55-4130-A1C3-4760E92B9711}" type="sibTrans" cxnId="{0E714361-520D-4E2E-985D-62A0502C4689}">
      <dgm:prSet/>
      <dgm:spPr/>
      <dgm:t>
        <a:bodyPr/>
        <a:lstStyle/>
        <a:p>
          <a:endParaRPr lang="en-IN"/>
        </a:p>
      </dgm:t>
    </dgm:pt>
    <dgm:pt modelId="{04EED8E2-87D2-4603-B45A-AF7CCF472AE5}">
      <dgm:prSet/>
      <dgm:spPr/>
      <dgm:t>
        <a:bodyPr/>
        <a:lstStyle/>
        <a:p>
          <a:pPr rtl="0"/>
          <a:r>
            <a:rPr lang="en-US"/>
            <a:t>Inability to remove smear layer because of its lack of effect on inorganic material</a:t>
          </a:r>
          <a:endParaRPr lang="en-IN"/>
        </a:p>
      </dgm:t>
    </dgm:pt>
    <dgm:pt modelId="{29C7059A-462E-4C16-9387-BD6C6FBEC20B}" type="parTrans" cxnId="{E8D5C444-52E5-403B-81E0-65D9679E3230}">
      <dgm:prSet/>
      <dgm:spPr/>
      <dgm:t>
        <a:bodyPr/>
        <a:lstStyle/>
        <a:p>
          <a:endParaRPr lang="en-IN"/>
        </a:p>
      </dgm:t>
    </dgm:pt>
    <dgm:pt modelId="{29F3FBE4-9B7C-4F42-BF1E-B0DCD8CFB174}" type="sibTrans" cxnId="{E8D5C444-52E5-403B-81E0-65D9679E3230}">
      <dgm:prSet/>
      <dgm:spPr/>
      <dgm:t>
        <a:bodyPr/>
        <a:lstStyle/>
        <a:p>
          <a:endParaRPr lang="en-IN"/>
        </a:p>
      </dgm:t>
    </dgm:pt>
    <dgm:pt modelId="{9031AF5C-0F0E-46A1-94AD-599DD9100433}">
      <dgm:prSet/>
      <dgm:spPr/>
      <dgm:t>
        <a:bodyPr/>
        <a:lstStyle/>
        <a:p>
          <a:pPr rtl="0"/>
          <a:r>
            <a:rPr lang="en-US"/>
            <a:t>In addition, when it is swallowed unintentionally, it may cause pharyngeal oedema and esophageal burns.</a:t>
          </a:r>
          <a:endParaRPr lang="en-IN"/>
        </a:p>
      </dgm:t>
    </dgm:pt>
    <dgm:pt modelId="{A67379B7-AF47-4D76-A16C-858228397BB0}" type="parTrans" cxnId="{23BA9566-3EDF-4162-9407-A24A025BAF1C}">
      <dgm:prSet/>
      <dgm:spPr/>
      <dgm:t>
        <a:bodyPr/>
        <a:lstStyle/>
        <a:p>
          <a:endParaRPr lang="en-IN"/>
        </a:p>
      </dgm:t>
    </dgm:pt>
    <dgm:pt modelId="{B6B126C8-E6E8-42C5-A826-42E14481EE05}" type="sibTrans" cxnId="{23BA9566-3EDF-4162-9407-A24A025BAF1C}">
      <dgm:prSet/>
      <dgm:spPr/>
      <dgm:t>
        <a:bodyPr/>
        <a:lstStyle/>
        <a:p>
          <a:endParaRPr lang="en-IN"/>
        </a:p>
      </dgm:t>
    </dgm:pt>
    <dgm:pt modelId="{AA48FD93-9E56-4036-805C-CF058B949D8E}" type="pres">
      <dgm:prSet presAssocID="{367B22D2-893D-4813-A349-C6FA45AFF15E}" presName="diagram" presStyleCnt="0">
        <dgm:presLayoutVars>
          <dgm:dir/>
          <dgm:resizeHandles val="exact"/>
        </dgm:presLayoutVars>
      </dgm:prSet>
      <dgm:spPr/>
    </dgm:pt>
    <dgm:pt modelId="{73258A58-F231-4064-9476-F90925AB16C2}" type="pres">
      <dgm:prSet presAssocID="{20C05A88-CBEE-4293-989A-9D6B05550853}" presName="node" presStyleLbl="node1" presStyleIdx="0" presStyleCnt="4">
        <dgm:presLayoutVars>
          <dgm:bulletEnabled val="1"/>
        </dgm:presLayoutVars>
      </dgm:prSet>
      <dgm:spPr/>
    </dgm:pt>
    <dgm:pt modelId="{435A526A-F037-4934-8DBA-D34896276F5B}" type="pres">
      <dgm:prSet presAssocID="{6693F478-0BD8-4B51-909C-DBF22426B3D8}" presName="sibTrans" presStyleCnt="0"/>
      <dgm:spPr/>
    </dgm:pt>
    <dgm:pt modelId="{39DE55F0-35ED-43A8-A1B1-FA4F88C02D35}" type="pres">
      <dgm:prSet presAssocID="{FA0D96F9-3CBA-4A26-ACDA-3503B0C8BED7}" presName="node" presStyleLbl="node1" presStyleIdx="1" presStyleCnt="4">
        <dgm:presLayoutVars>
          <dgm:bulletEnabled val="1"/>
        </dgm:presLayoutVars>
      </dgm:prSet>
      <dgm:spPr/>
    </dgm:pt>
    <dgm:pt modelId="{F51F1799-EA11-4177-BB91-87480426130E}" type="pres">
      <dgm:prSet presAssocID="{641301C1-7E55-4130-A1C3-4760E92B9711}" presName="sibTrans" presStyleCnt="0"/>
      <dgm:spPr/>
    </dgm:pt>
    <dgm:pt modelId="{4FF1BE02-DC7A-41BE-89CF-B4D14A10C0D8}" type="pres">
      <dgm:prSet presAssocID="{04EED8E2-87D2-4603-B45A-AF7CCF472AE5}" presName="node" presStyleLbl="node1" presStyleIdx="2" presStyleCnt="4">
        <dgm:presLayoutVars>
          <dgm:bulletEnabled val="1"/>
        </dgm:presLayoutVars>
      </dgm:prSet>
      <dgm:spPr/>
    </dgm:pt>
    <dgm:pt modelId="{47CFC12C-B649-49BF-8423-94BF36E7F4B3}" type="pres">
      <dgm:prSet presAssocID="{29F3FBE4-9B7C-4F42-BF1E-B0DCD8CFB174}" presName="sibTrans" presStyleCnt="0"/>
      <dgm:spPr/>
    </dgm:pt>
    <dgm:pt modelId="{4CE7D3CD-E4AB-455A-AE74-886043EBC9A8}" type="pres">
      <dgm:prSet presAssocID="{9031AF5C-0F0E-46A1-94AD-599DD9100433}" presName="node" presStyleLbl="node1" presStyleIdx="3" presStyleCnt="4">
        <dgm:presLayoutVars>
          <dgm:bulletEnabled val="1"/>
        </dgm:presLayoutVars>
      </dgm:prSet>
      <dgm:spPr/>
    </dgm:pt>
  </dgm:ptLst>
  <dgm:cxnLst>
    <dgm:cxn modelId="{39D5CE14-0F79-4B26-953F-1F5494EC3A70}" type="presOf" srcId="{20C05A88-CBEE-4293-989A-9D6B05550853}" destId="{73258A58-F231-4064-9476-F90925AB16C2}" srcOrd="0" destOrd="0" presId="urn:microsoft.com/office/officeart/2005/8/layout/default#2"/>
    <dgm:cxn modelId="{0E714361-520D-4E2E-985D-62A0502C4689}" srcId="{367B22D2-893D-4813-A349-C6FA45AFF15E}" destId="{FA0D96F9-3CBA-4A26-ACDA-3503B0C8BED7}" srcOrd="1" destOrd="0" parTransId="{83C113CD-ECA7-4BA7-9F28-A3D69F281602}" sibTransId="{641301C1-7E55-4130-A1C3-4760E92B9711}"/>
    <dgm:cxn modelId="{E8D5C444-52E5-403B-81E0-65D9679E3230}" srcId="{367B22D2-893D-4813-A349-C6FA45AFF15E}" destId="{04EED8E2-87D2-4603-B45A-AF7CCF472AE5}" srcOrd="2" destOrd="0" parTransId="{29C7059A-462E-4C16-9387-BD6C6FBEC20B}" sibTransId="{29F3FBE4-9B7C-4F42-BF1E-B0DCD8CFB174}"/>
    <dgm:cxn modelId="{23BA9566-3EDF-4162-9407-A24A025BAF1C}" srcId="{367B22D2-893D-4813-A349-C6FA45AFF15E}" destId="{9031AF5C-0F0E-46A1-94AD-599DD9100433}" srcOrd="3" destOrd="0" parTransId="{A67379B7-AF47-4D76-A16C-858228397BB0}" sibTransId="{B6B126C8-E6E8-42C5-A826-42E14481EE05}"/>
    <dgm:cxn modelId="{5549DE56-3206-44B9-B634-D623AE734583}" type="presOf" srcId="{367B22D2-893D-4813-A349-C6FA45AFF15E}" destId="{AA48FD93-9E56-4036-805C-CF058B949D8E}" srcOrd="0" destOrd="0" presId="urn:microsoft.com/office/officeart/2005/8/layout/default#2"/>
    <dgm:cxn modelId="{BA4679BC-9BFA-4A42-A883-D82EAC3E35DA}" type="presOf" srcId="{FA0D96F9-3CBA-4A26-ACDA-3503B0C8BED7}" destId="{39DE55F0-35ED-43A8-A1B1-FA4F88C02D35}" srcOrd="0" destOrd="0" presId="urn:microsoft.com/office/officeart/2005/8/layout/default#2"/>
    <dgm:cxn modelId="{FE58D2D1-B71B-489F-BA85-F024B8F91AB0}" srcId="{367B22D2-893D-4813-A349-C6FA45AFF15E}" destId="{20C05A88-CBEE-4293-989A-9D6B05550853}" srcOrd="0" destOrd="0" parTransId="{42983357-1BF6-4959-AA0B-CC28A7EB548A}" sibTransId="{6693F478-0BD8-4B51-909C-DBF22426B3D8}"/>
    <dgm:cxn modelId="{267E64DA-ACD2-4D8A-8D35-09CF6AB994F3}" type="presOf" srcId="{04EED8E2-87D2-4603-B45A-AF7CCF472AE5}" destId="{4FF1BE02-DC7A-41BE-89CF-B4D14A10C0D8}" srcOrd="0" destOrd="0" presId="urn:microsoft.com/office/officeart/2005/8/layout/default#2"/>
    <dgm:cxn modelId="{477382EB-E2FF-46E9-9500-582ABB5C3633}" type="presOf" srcId="{9031AF5C-0F0E-46A1-94AD-599DD9100433}" destId="{4CE7D3CD-E4AB-455A-AE74-886043EBC9A8}" srcOrd="0" destOrd="0" presId="urn:microsoft.com/office/officeart/2005/8/layout/default#2"/>
    <dgm:cxn modelId="{FD2D2C34-9A9C-4AA8-868F-AC6A4C7C381A}" type="presParOf" srcId="{AA48FD93-9E56-4036-805C-CF058B949D8E}" destId="{73258A58-F231-4064-9476-F90925AB16C2}" srcOrd="0" destOrd="0" presId="urn:microsoft.com/office/officeart/2005/8/layout/default#2"/>
    <dgm:cxn modelId="{19DCAD7B-0B97-481E-9160-CA25CCD75CED}" type="presParOf" srcId="{AA48FD93-9E56-4036-805C-CF058B949D8E}" destId="{435A526A-F037-4934-8DBA-D34896276F5B}" srcOrd="1" destOrd="0" presId="urn:microsoft.com/office/officeart/2005/8/layout/default#2"/>
    <dgm:cxn modelId="{46A15BFA-F1E0-4D32-BB70-739E1153C9E6}" type="presParOf" srcId="{AA48FD93-9E56-4036-805C-CF058B949D8E}" destId="{39DE55F0-35ED-43A8-A1B1-FA4F88C02D35}" srcOrd="2" destOrd="0" presId="urn:microsoft.com/office/officeart/2005/8/layout/default#2"/>
    <dgm:cxn modelId="{64B68132-771D-409B-B26C-BEF867ACFC6C}" type="presParOf" srcId="{AA48FD93-9E56-4036-805C-CF058B949D8E}" destId="{F51F1799-EA11-4177-BB91-87480426130E}" srcOrd="3" destOrd="0" presId="urn:microsoft.com/office/officeart/2005/8/layout/default#2"/>
    <dgm:cxn modelId="{A9B13872-9E92-402E-A1D9-D6E876A19833}" type="presParOf" srcId="{AA48FD93-9E56-4036-805C-CF058B949D8E}" destId="{4FF1BE02-DC7A-41BE-89CF-B4D14A10C0D8}" srcOrd="4" destOrd="0" presId="urn:microsoft.com/office/officeart/2005/8/layout/default#2"/>
    <dgm:cxn modelId="{8DE1BBA8-9F4B-4F03-9C82-61A548C566BF}" type="presParOf" srcId="{AA48FD93-9E56-4036-805C-CF058B949D8E}" destId="{47CFC12C-B649-49BF-8423-94BF36E7F4B3}" srcOrd="5" destOrd="0" presId="urn:microsoft.com/office/officeart/2005/8/layout/default#2"/>
    <dgm:cxn modelId="{6229D475-DA32-4222-9E17-A8BE91739A85}" type="presParOf" srcId="{AA48FD93-9E56-4036-805C-CF058B949D8E}" destId="{4CE7D3CD-E4AB-455A-AE74-886043EBC9A8}"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C5D10D-6B65-4AF3-BDBD-D2F7AAD3BF1D}" type="doc">
      <dgm:prSet loTypeId="urn:microsoft.com/office/officeart/2005/8/layout/process4" loCatId="list" qsTypeId="urn:microsoft.com/office/officeart/2005/8/quickstyle/simple1" qsCatId="simple" csTypeId="urn:microsoft.com/office/officeart/2005/8/colors/accent3_5" csCatId="accent3"/>
      <dgm:spPr/>
      <dgm:t>
        <a:bodyPr/>
        <a:lstStyle/>
        <a:p>
          <a:endParaRPr lang="en-IN"/>
        </a:p>
      </dgm:t>
    </dgm:pt>
    <dgm:pt modelId="{05F6856A-AB9D-439E-ADD2-3D3C9B290C69}">
      <dgm:prSet/>
      <dgm:spPr/>
      <dgm:t>
        <a:bodyPr/>
        <a:lstStyle/>
        <a:p>
          <a:pPr rtl="0"/>
          <a:r>
            <a:rPr lang="en-US" dirty="0">
              <a:solidFill>
                <a:schemeClr val="tx1">
                  <a:lumMod val="95000"/>
                  <a:lumOff val="5000"/>
                </a:schemeClr>
              </a:solidFill>
            </a:rPr>
            <a:t>The fear of toxic and chemical complications is the main reason for the that low concentrations are used as an irrigant.</a:t>
          </a:r>
          <a:endParaRPr lang="en-IN" dirty="0">
            <a:solidFill>
              <a:schemeClr val="tx1">
                <a:lumMod val="95000"/>
                <a:lumOff val="5000"/>
              </a:schemeClr>
            </a:solidFill>
          </a:endParaRPr>
        </a:p>
      </dgm:t>
    </dgm:pt>
    <dgm:pt modelId="{EA1803AB-4A6A-4132-A238-7A382D97D0AC}" type="parTrans" cxnId="{BEF0D994-B5BF-468C-AADD-0D079BB15801}">
      <dgm:prSet/>
      <dgm:spPr/>
      <dgm:t>
        <a:bodyPr/>
        <a:lstStyle/>
        <a:p>
          <a:endParaRPr lang="en-IN"/>
        </a:p>
      </dgm:t>
    </dgm:pt>
    <dgm:pt modelId="{A5A5F94E-519E-4403-921F-BE1C6A207C03}" type="sibTrans" cxnId="{BEF0D994-B5BF-468C-AADD-0D079BB15801}">
      <dgm:prSet/>
      <dgm:spPr/>
      <dgm:t>
        <a:bodyPr/>
        <a:lstStyle/>
        <a:p>
          <a:endParaRPr lang="en-IN"/>
        </a:p>
      </dgm:t>
    </dgm:pt>
    <dgm:pt modelId="{37242DEB-C1A3-45D3-B867-14652853B9D3}">
      <dgm:prSet/>
      <dgm:spPr/>
      <dgm:t>
        <a:bodyPr/>
        <a:lstStyle/>
        <a:p>
          <a:pPr rtl="0"/>
          <a:r>
            <a:rPr lang="en-US" dirty="0"/>
            <a:t>Effectiveness of low concentration of </a:t>
          </a:r>
          <a:r>
            <a:rPr lang="en-US" dirty="0" err="1"/>
            <a:t>NaOCl</a:t>
          </a:r>
          <a:r>
            <a:rPr lang="en-US" dirty="0"/>
            <a:t> may be improved by using large volumes of irrigant, frequent exchange of irrigant,  or by the presence of replenished irrigant in the canals for the longer periods of time otherwise a conc. of 5.25% should be used for desired action.</a:t>
          </a:r>
          <a:endParaRPr lang="en-IN" dirty="0"/>
        </a:p>
      </dgm:t>
    </dgm:pt>
    <dgm:pt modelId="{752D2B73-8C68-4681-95DA-9CF5DC417EA8}" type="parTrans" cxnId="{5A6F5A05-1A9E-46B4-BC63-F9BCEE0C469B}">
      <dgm:prSet/>
      <dgm:spPr/>
      <dgm:t>
        <a:bodyPr/>
        <a:lstStyle/>
        <a:p>
          <a:endParaRPr lang="en-IN"/>
        </a:p>
      </dgm:t>
    </dgm:pt>
    <dgm:pt modelId="{95E563B7-9BA6-47E9-85AA-7B36F0B4BF73}" type="sibTrans" cxnId="{5A6F5A05-1A9E-46B4-BC63-F9BCEE0C469B}">
      <dgm:prSet/>
      <dgm:spPr/>
      <dgm:t>
        <a:bodyPr/>
        <a:lstStyle/>
        <a:p>
          <a:endParaRPr lang="en-IN"/>
        </a:p>
      </dgm:t>
    </dgm:pt>
    <dgm:pt modelId="{3EDAF367-D8D9-4D76-BCFE-0D24CFC0F6D7}" type="pres">
      <dgm:prSet presAssocID="{BDC5D10D-6B65-4AF3-BDBD-D2F7AAD3BF1D}" presName="Name0" presStyleCnt="0">
        <dgm:presLayoutVars>
          <dgm:dir/>
          <dgm:animLvl val="lvl"/>
          <dgm:resizeHandles val="exact"/>
        </dgm:presLayoutVars>
      </dgm:prSet>
      <dgm:spPr/>
    </dgm:pt>
    <dgm:pt modelId="{AB1FA875-5F36-45DD-8C8E-7585D6D184DA}" type="pres">
      <dgm:prSet presAssocID="{37242DEB-C1A3-45D3-B867-14652853B9D3}" presName="boxAndChildren" presStyleCnt="0"/>
      <dgm:spPr/>
    </dgm:pt>
    <dgm:pt modelId="{C4A24B50-9229-4730-B503-C995C955E513}" type="pres">
      <dgm:prSet presAssocID="{37242DEB-C1A3-45D3-B867-14652853B9D3}" presName="parentTextBox" presStyleLbl="node1" presStyleIdx="0" presStyleCnt="2"/>
      <dgm:spPr/>
    </dgm:pt>
    <dgm:pt modelId="{F37FB7B7-DD87-4EDD-B4AB-B3FCC212ACA8}" type="pres">
      <dgm:prSet presAssocID="{A5A5F94E-519E-4403-921F-BE1C6A207C03}" presName="sp" presStyleCnt="0"/>
      <dgm:spPr/>
    </dgm:pt>
    <dgm:pt modelId="{A8DB560B-9310-44C1-A177-F338E36DD392}" type="pres">
      <dgm:prSet presAssocID="{05F6856A-AB9D-439E-ADD2-3D3C9B290C69}" presName="arrowAndChildren" presStyleCnt="0"/>
      <dgm:spPr/>
    </dgm:pt>
    <dgm:pt modelId="{F6394071-C040-445F-AC28-75757A683F89}" type="pres">
      <dgm:prSet presAssocID="{05F6856A-AB9D-439E-ADD2-3D3C9B290C69}" presName="parentTextArrow" presStyleLbl="node1" presStyleIdx="1" presStyleCnt="2"/>
      <dgm:spPr/>
    </dgm:pt>
  </dgm:ptLst>
  <dgm:cxnLst>
    <dgm:cxn modelId="{EA323A02-5F1D-4FD9-87EA-0B70B36576ED}" type="presOf" srcId="{05F6856A-AB9D-439E-ADD2-3D3C9B290C69}" destId="{F6394071-C040-445F-AC28-75757A683F89}" srcOrd="0" destOrd="0" presId="urn:microsoft.com/office/officeart/2005/8/layout/process4"/>
    <dgm:cxn modelId="{5A6F5A05-1A9E-46B4-BC63-F9BCEE0C469B}" srcId="{BDC5D10D-6B65-4AF3-BDBD-D2F7AAD3BF1D}" destId="{37242DEB-C1A3-45D3-B867-14652853B9D3}" srcOrd="1" destOrd="0" parTransId="{752D2B73-8C68-4681-95DA-9CF5DC417EA8}" sibTransId="{95E563B7-9BA6-47E9-85AA-7B36F0B4BF73}"/>
    <dgm:cxn modelId="{D3231B2A-CF24-4860-A0F3-5F1BA0A8210E}" type="presOf" srcId="{37242DEB-C1A3-45D3-B867-14652853B9D3}" destId="{C4A24B50-9229-4730-B503-C995C955E513}" srcOrd="0" destOrd="0" presId="urn:microsoft.com/office/officeart/2005/8/layout/process4"/>
    <dgm:cxn modelId="{9E2A8958-1175-4706-A45D-8A13AD5CEA4D}" type="presOf" srcId="{BDC5D10D-6B65-4AF3-BDBD-D2F7AAD3BF1D}" destId="{3EDAF367-D8D9-4D76-BCFE-0D24CFC0F6D7}" srcOrd="0" destOrd="0" presId="urn:microsoft.com/office/officeart/2005/8/layout/process4"/>
    <dgm:cxn modelId="{BEF0D994-B5BF-468C-AADD-0D079BB15801}" srcId="{BDC5D10D-6B65-4AF3-BDBD-D2F7AAD3BF1D}" destId="{05F6856A-AB9D-439E-ADD2-3D3C9B290C69}" srcOrd="0" destOrd="0" parTransId="{EA1803AB-4A6A-4132-A238-7A382D97D0AC}" sibTransId="{A5A5F94E-519E-4403-921F-BE1C6A207C03}"/>
    <dgm:cxn modelId="{5E92AA80-1145-4431-8F65-E5E8E2F2599A}" type="presParOf" srcId="{3EDAF367-D8D9-4D76-BCFE-0D24CFC0F6D7}" destId="{AB1FA875-5F36-45DD-8C8E-7585D6D184DA}" srcOrd="0" destOrd="0" presId="urn:microsoft.com/office/officeart/2005/8/layout/process4"/>
    <dgm:cxn modelId="{450DA23C-C4E4-4DD1-B85A-1140DD5DD39E}" type="presParOf" srcId="{AB1FA875-5F36-45DD-8C8E-7585D6D184DA}" destId="{C4A24B50-9229-4730-B503-C995C955E513}" srcOrd="0" destOrd="0" presId="urn:microsoft.com/office/officeart/2005/8/layout/process4"/>
    <dgm:cxn modelId="{5B14B91A-9DFB-453E-B06F-FAEFE5BD9982}" type="presParOf" srcId="{3EDAF367-D8D9-4D76-BCFE-0D24CFC0F6D7}" destId="{F37FB7B7-DD87-4EDD-B4AB-B3FCC212ACA8}" srcOrd="1" destOrd="0" presId="urn:microsoft.com/office/officeart/2005/8/layout/process4"/>
    <dgm:cxn modelId="{5B06B0C6-1937-4F1B-9A52-F84053E0EF7B}" type="presParOf" srcId="{3EDAF367-D8D9-4D76-BCFE-0D24CFC0F6D7}" destId="{A8DB560B-9310-44C1-A177-F338E36DD392}" srcOrd="2" destOrd="0" presId="urn:microsoft.com/office/officeart/2005/8/layout/process4"/>
    <dgm:cxn modelId="{89DF0AB1-6739-4FD7-9BA3-02DDE5D43476}" type="presParOf" srcId="{A8DB560B-9310-44C1-A177-F338E36DD392}" destId="{F6394071-C040-445F-AC28-75757A683F8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FDA189-6135-4CE8-9717-25CE5E93C80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IN"/>
        </a:p>
      </dgm:t>
    </dgm:pt>
    <dgm:pt modelId="{E536DE7E-1B00-4FA4-8D9B-ACE6525E0589}">
      <dgm:prSet/>
      <dgm:spPr/>
      <dgm:t>
        <a:bodyPr/>
        <a:lstStyle/>
        <a:p>
          <a:pPr rtl="0"/>
          <a:r>
            <a:rPr lang="en-IN" dirty="0" err="1"/>
            <a:t>Polybiguanide</a:t>
          </a:r>
          <a:r>
            <a:rPr lang="en-IN" dirty="0"/>
            <a:t> antibacterial family</a:t>
          </a:r>
        </a:p>
      </dgm:t>
    </dgm:pt>
    <dgm:pt modelId="{87B97171-4358-4A53-8D67-E0711BFBF065}" type="parTrans" cxnId="{09A3980A-B316-4C3E-8186-B2710DDFA09E}">
      <dgm:prSet/>
      <dgm:spPr/>
      <dgm:t>
        <a:bodyPr/>
        <a:lstStyle/>
        <a:p>
          <a:endParaRPr lang="en-IN"/>
        </a:p>
      </dgm:t>
    </dgm:pt>
    <dgm:pt modelId="{BBD4FF37-0E5A-4288-9B7B-1A66AFF94306}" type="sibTrans" cxnId="{09A3980A-B316-4C3E-8186-B2710DDFA09E}">
      <dgm:prSet/>
      <dgm:spPr/>
      <dgm:t>
        <a:bodyPr/>
        <a:lstStyle/>
        <a:p>
          <a:endParaRPr lang="en-IN"/>
        </a:p>
      </dgm:t>
    </dgm:pt>
    <dgm:pt modelId="{DA46DED5-C6D9-4A69-BB55-971152512105}">
      <dgm:prSet/>
      <dgm:spPr/>
      <dgm:t>
        <a:bodyPr/>
        <a:lstStyle/>
        <a:p>
          <a:pPr rtl="0"/>
          <a:r>
            <a:rPr lang="en-IN"/>
            <a:t>Developed more than 50 yrs ago, imperial chemical industries in england.</a:t>
          </a:r>
        </a:p>
      </dgm:t>
    </dgm:pt>
    <dgm:pt modelId="{07CA7A61-D14B-494D-B569-C8D85A297521}" type="parTrans" cxnId="{244D7F60-4218-453C-8137-3B5A55D6175E}">
      <dgm:prSet/>
      <dgm:spPr/>
      <dgm:t>
        <a:bodyPr/>
        <a:lstStyle/>
        <a:p>
          <a:endParaRPr lang="en-IN"/>
        </a:p>
      </dgm:t>
    </dgm:pt>
    <dgm:pt modelId="{D105FC82-7A29-4885-8901-4EFAB0790996}" type="sibTrans" cxnId="{244D7F60-4218-453C-8137-3B5A55D6175E}">
      <dgm:prSet/>
      <dgm:spPr/>
      <dgm:t>
        <a:bodyPr/>
        <a:lstStyle/>
        <a:p>
          <a:endParaRPr lang="en-IN"/>
        </a:p>
      </dgm:t>
    </dgm:pt>
    <dgm:pt modelId="{890DDE45-306A-4D10-BD0D-74D1DD62DA9A}">
      <dgm:prSet/>
      <dgm:spPr/>
      <dgm:t>
        <a:bodyPr/>
        <a:lstStyle/>
        <a:p>
          <a:pPr rtl="0"/>
          <a:r>
            <a:rPr lang="en-IN" dirty="0"/>
            <a:t>First marketed in 1953 </a:t>
          </a:r>
          <a:r>
            <a:rPr lang="en-IN" dirty="0" err="1"/>
            <a:t>uk</a:t>
          </a:r>
          <a:r>
            <a:rPr lang="en-IN" dirty="0"/>
            <a:t> in as an antiseptic cream.</a:t>
          </a:r>
        </a:p>
      </dgm:t>
    </dgm:pt>
    <dgm:pt modelId="{1C470209-4095-44A9-90C6-5F06E514ACC8}" type="parTrans" cxnId="{503638D3-6BFA-4798-926F-0AAA7EA0729D}">
      <dgm:prSet/>
      <dgm:spPr/>
      <dgm:t>
        <a:bodyPr/>
        <a:lstStyle/>
        <a:p>
          <a:endParaRPr lang="en-IN"/>
        </a:p>
      </dgm:t>
    </dgm:pt>
    <dgm:pt modelId="{B1C380C2-CD4C-4142-B2B3-FA06B45B9BC0}" type="sibTrans" cxnId="{503638D3-6BFA-4798-926F-0AAA7EA0729D}">
      <dgm:prSet/>
      <dgm:spPr/>
      <dgm:t>
        <a:bodyPr/>
        <a:lstStyle/>
        <a:p>
          <a:endParaRPr lang="en-IN"/>
        </a:p>
      </dgm:t>
    </dgm:pt>
    <dgm:pt modelId="{C8B0E114-6974-4539-B2CA-518205186D8D}">
      <dgm:prSet/>
      <dgm:spPr/>
      <dgm:t>
        <a:bodyPr/>
        <a:lstStyle/>
        <a:p>
          <a:pPr rtl="0"/>
          <a:r>
            <a:rPr lang="en-IN"/>
            <a:t>1957 it is used as general disinfection purpose.</a:t>
          </a:r>
        </a:p>
      </dgm:t>
    </dgm:pt>
    <dgm:pt modelId="{7F241C74-ADD5-4E57-A0B7-4257D7F21D9C}" type="parTrans" cxnId="{913A2F85-92B2-4E78-9D33-3D4139AC4839}">
      <dgm:prSet/>
      <dgm:spPr/>
      <dgm:t>
        <a:bodyPr/>
        <a:lstStyle/>
        <a:p>
          <a:endParaRPr lang="en-IN"/>
        </a:p>
      </dgm:t>
    </dgm:pt>
    <dgm:pt modelId="{C7EB96C9-E94D-4969-8679-646A570B5904}" type="sibTrans" cxnId="{913A2F85-92B2-4E78-9D33-3D4139AC4839}">
      <dgm:prSet/>
      <dgm:spPr/>
      <dgm:t>
        <a:bodyPr/>
        <a:lstStyle/>
        <a:p>
          <a:endParaRPr lang="en-IN"/>
        </a:p>
      </dgm:t>
    </dgm:pt>
    <dgm:pt modelId="{272F466D-B36E-4210-8645-E2983E982B1F}" type="pres">
      <dgm:prSet presAssocID="{44FDA189-6135-4CE8-9717-25CE5E93C80F}" presName="linear" presStyleCnt="0">
        <dgm:presLayoutVars>
          <dgm:animLvl val="lvl"/>
          <dgm:resizeHandles val="exact"/>
        </dgm:presLayoutVars>
      </dgm:prSet>
      <dgm:spPr/>
    </dgm:pt>
    <dgm:pt modelId="{C44DFE94-1B52-4F40-AE2A-DE47460215D8}" type="pres">
      <dgm:prSet presAssocID="{E536DE7E-1B00-4FA4-8D9B-ACE6525E0589}" presName="parentText" presStyleLbl="node1" presStyleIdx="0" presStyleCnt="4">
        <dgm:presLayoutVars>
          <dgm:chMax val="0"/>
          <dgm:bulletEnabled val="1"/>
        </dgm:presLayoutVars>
      </dgm:prSet>
      <dgm:spPr/>
    </dgm:pt>
    <dgm:pt modelId="{9879AB27-E294-40C2-ACA6-511895FC5179}" type="pres">
      <dgm:prSet presAssocID="{BBD4FF37-0E5A-4288-9B7B-1A66AFF94306}" presName="spacer" presStyleCnt="0"/>
      <dgm:spPr/>
    </dgm:pt>
    <dgm:pt modelId="{9CD7B723-BD30-43AF-B989-D12275DE3D6E}" type="pres">
      <dgm:prSet presAssocID="{DA46DED5-C6D9-4A69-BB55-971152512105}" presName="parentText" presStyleLbl="node1" presStyleIdx="1" presStyleCnt="4">
        <dgm:presLayoutVars>
          <dgm:chMax val="0"/>
          <dgm:bulletEnabled val="1"/>
        </dgm:presLayoutVars>
      </dgm:prSet>
      <dgm:spPr/>
    </dgm:pt>
    <dgm:pt modelId="{F831E594-245A-4C14-8F22-4A091DE8DB89}" type="pres">
      <dgm:prSet presAssocID="{D105FC82-7A29-4885-8901-4EFAB0790996}" presName="spacer" presStyleCnt="0"/>
      <dgm:spPr/>
    </dgm:pt>
    <dgm:pt modelId="{ED52DE0B-C9A3-448F-921B-782127D52565}" type="pres">
      <dgm:prSet presAssocID="{890DDE45-306A-4D10-BD0D-74D1DD62DA9A}" presName="parentText" presStyleLbl="node1" presStyleIdx="2" presStyleCnt="4">
        <dgm:presLayoutVars>
          <dgm:chMax val="0"/>
          <dgm:bulletEnabled val="1"/>
        </dgm:presLayoutVars>
      </dgm:prSet>
      <dgm:spPr/>
    </dgm:pt>
    <dgm:pt modelId="{065C3797-F95A-4F89-9710-6657A7A8D5C8}" type="pres">
      <dgm:prSet presAssocID="{B1C380C2-CD4C-4142-B2B3-FA06B45B9BC0}" presName="spacer" presStyleCnt="0"/>
      <dgm:spPr/>
    </dgm:pt>
    <dgm:pt modelId="{5E504820-D5E6-4D9E-99C7-824B0EB1E90E}" type="pres">
      <dgm:prSet presAssocID="{C8B0E114-6974-4539-B2CA-518205186D8D}" presName="parentText" presStyleLbl="node1" presStyleIdx="3" presStyleCnt="4">
        <dgm:presLayoutVars>
          <dgm:chMax val="0"/>
          <dgm:bulletEnabled val="1"/>
        </dgm:presLayoutVars>
      </dgm:prSet>
      <dgm:spPr/>
    </dgm:pt>
  </dgm:ptLst>
  <dgm:cxnLst>
    <dgm:cxn modelId="{09A3980A-B316-4C3E-8186-B2710DDFA09E}" srcId="{44FDA189-6135-4CE8-9717-25CE5E93C80F}" destId="{E536DE7E-1B00-4FA4-8D9B-ACE6525E0589}" srcOrd="0" destOrd="0" parTransId="{87B97171-4358-4A53-8D67-E0711BFBF065}" sibTransId="{BBD4FF37-0E5A-4288-9B7B-1A66AFF94306}"/>
    <dgm:cxn modelId="{244D7F60-4218-453C-8137-3B5A55D6175E}" srcId="{44FDA189-6135-4CE8-9717-25CE5E93C80F}" destId="{DA46DED5-C6D9-4A69-BB55-971152512105}" srcOrd="1" destOrd="0" parTransId="{07CA7A61-D14B-494D-B569-C8D85A297521}" sibTransId="{D105FC82-7A29-4885-8901-4EFAB0790996}"/>
    <dgm:cxn modelId="{1B557862-1C73-4392-BBFC-DDC81061B0FC}" type="presOf" srcId="{C8B0E114-6974-4539-B2CA-518205186D8D}" destId="{5E504820-D5E6-4D9E-99C7-824B0EB1E90E}" srcOrd="0" destOrd="0" presId="urn:microsoft.com/office/officeart/2005/8/layout/vList2"/>
    <dgm:cxn modelId="{5DB33D84-A6BD-4385-BE19-2D0F6B91A429}" type="presOf" srcId="{44FDA189-6135-4CE8-9717-25CE5E93C80F}" destId="{272F466D-B36E-4210-8645-E2983E982B1F}" srcOrd="0" destOrd="0" presId="urn:microsoft.com/office/officeart/2005/8/layout/vList2"/>
    <dgm:cxn modelId="{913A2F85-92B2-4E78-9D33-3D4139AC4839}" srcId="{44FDA189-6135-4CE8-9717-25CE5E93C80F}" destId="{C8B0E114-6974-4539-B2CA-518205186D8D}" srcOrd="3" destOrd="0" parTransId="{7F241C74-ADD5-4E57-A0B7-4257D7F21D9C}" sibTransId="{C7EB96C9-E94D-4969-8679-646A570B5904}"/>
    <dgm:cxn modelId="{5B44DBA7-1C37-40EE-ABFD-B5F386032842}" type="presOf" srcId="{DA46DED5-C6D9-4A69-BB55-971152512105}" destId="{9CD7B723-BD30-43AF-B989-D12275DE3D6E}" srcOrd="0" destOrd="0" presId="urn:microsoft.com/office/officeart/2005/8/layout/vList2"/>
    <dgm:cxn modelId="{5D9DF0BA-82B7-4C09-BDD7-86E9D06AD080}" type="presOf" srcId="{E536DE7E-1B00-4FA4-8D9B-ACE6525E0589}" destId="{C44DFE94-1B52-4F40-AE2A-DE47460215D8}" srcOrd="0" destOrd="0" presId="urn:microsoft.com/office/officeart/2005/8/layout/vList2"/>
    <dgm:cxn modelId="{503638D3-6BFA-4798-926F-0AAA7EA0729D}" srcId="{44FDA189-6135-4CE8-9717-25CE5E93C80F}" destId="{890DDE45-306A-4D10-BD0D-74D1DD62DA9A}" srcOrd="2" destOrd="0" parTransId="{1C470209-4095-44A9-90C6-5F06E514ACC8}" sibTransId="{B1C380C2-CD4C-4142-B2B3-FA06B45B9BC0}"/>
    <dgm:cxn modelId="{F5B29AD6-85B2-44C8-8EEE-25BA23E6D322}" type="presOf" srcId="{890DDE45-306A-4D10-BD0D-74D1DD62DA9A}" destId="{ED52DE0B-C9A3-448F-921B-782127D52565}" srcOrd="0" destOrd="0" presId="urn:microsoft.com/office/officeart/2005/8/layout/vList2"/>
    <dgm:cxn modelId="{85E77ADB-1E7F-4C13-A19E-1933DE119FF0}" type="presParOf" srcId="{272F466D-B36E-4210-8645-E2983E982B1F}" destId="{C44DFE94-1B52-4F40-AE2A-DE47460215D8}" srcOrd="0" destOrd="0" presId="urn:microsoft.com/office/officeart/2005/8/layout/vList2"/>
    <dgm:cxn modelId="{8B6A054F-47C3-4FCB-AECC-1B39DD1BD889}" type="presParOf" srcId="{272F466D-B36E-4210-8645-E2983E982B1F}" destId="{9879AB27-E294-40C2-ACA6-511895FC5179}" srcOrd="1" destOrd="0" presId="urn:microsoft.com/office/officeart/2005/8/layout/vList2"/>
    <dgm:cxn modelId="{B742D15F-857F-4BA3-BF49-22F5DE72F3D7}" type="presParOf" srcId="{272F466D-B36E-4210-8645-E2983E982B1F}" destId="{9CD7B723-BD30-43AF-B989-D12275DE3D6E}" srcOrd="2" destOrd="0" presId="urn:microsoft.com/office/officeart/2005/8/layout/vList2"/>
    <dgm:cxn modelId="{774C2A04-043B-4605-A3CD-BCE86899B787}" type="presParOf" srcId="{272F466D-B36E-4210-8645-E2983E982B1F}" destId="{F831E594-245A-4C14-8F22-4A091DE8DB89}" srcOrd="3" destOrd="0" presId="urn:microsoft.com/office/officeart/2005/8/layout/vList2"/>
    <dgm:cxn modelId="{1A73E86E-A8AA-4FF5-A3C5-1A84F6FDB301}" type="presParOf" srcId="{272F466D-B36E-4210-8645-E2983E982B1F}" destId="{ED52DE0B-C9A3-448F-921B-782127D52565}" srcOrd="4" destOrd="0" presId="urn:microsoft.com/office/officeart/2005/8/layout/vList2"/>
    <dgm:cxn modelId="{F0FE83A5-C22D-47F6-9191-F20EFD140314}" type="presParOf" srcId="{272F466D-B36E-4210-8645-E2983E982B1F}" destId="{065C3797-F95A-4F89-9710-6657A7A8D5C8}" srcOrd="5" destOrd="0" presId="urn:microsoft.com/office/officeart/2005/8/layout/vList2"/>
    <dgm:cxn modelId="{4FCB4E2A-2C53-45EB-9E2F-C626D0D7B622}" type="presParOf" srcId="{272F466D-B36E-4210-8645-E2983E982B1F}" destId="{5E504820-D5E6-4D9E-99C7-824B0EB1E9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94C79B-6BAC-4E35-AE4B-7C04BE042DF6}"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IN"/>
        </a:p>
      </dgm:t>
    </dgm:pt>
    <dgm:pt modelId="{14A2E307-DF8B-44B4-B729-6F729C671FAF}">
      <dgm:prSet/>
      <dgm:spPr/>
      <dgm:t>
        <a:bodyPr/>
        <a:lstStyle/>
        <a:p>
          <a:pPr rtl="0"/>
          <a:r>
            <a:rPr lang="en-IN" dirty="0"/>
            <a:t>At low concentration (0.2%) low molecular weight substances, specifically potassium and phosphorous, will leak out of the cell. </a:t>
          </a:r>
        </a:p>
      </dgm:t>
    </dgm:pt>
    <dgm:pt modelId="{0B29A2FD-2073-46A3-9C7E-79C5EC636C3A}" type="parTrans" cxnId="{E8F976B3-4A79-433F-9937-0E0722033B26}">
      <dgm:prSet/>
      <dgm:spPr/>
      <dgm:t>
        <a:bodyPr/>
        <a:lstStyle/>
        <a:p>
          <a:endParaRPr lang="en-IN"/>
        </a:p>
      </dgm:t>
    </dgm:pt>
    <dgm:pt modelId="{2FBA7F1F-535A-4FC9-94CF-ABEFC7C5C841}" type="sibTrans" cxnId="{E8F976B3-4A79-433F-9937-0E0722033B26}">
      <dgm:prSet/>
      <dgm:spPr/>
      <dgm:t>
        <a:bodyPr/>
        <a:lstStyle/>
        <a:p>
          <a:endParaRPr lang="en-IN"/>
        </a:p>
      </dgm:t>
    </dgm:pt>
    <dgm:pt modelId="{4064EA55-AC82-41CC-9E42-5F5D3601439B}">
      <dgm:prSet/>
      <dgm:spPr/>
      <dgm:t>
        <a:bodyPr/>
        <a:lstStyle/>
        <a:p>
          <a:pPr rtl="0"/>
          <a:r>
            <a:rPr lang="en-IN"/>
            <a:t>On the other hand, at higher concentration (2%), CHX is bactericidal as precipitation of the cytoplasmic contents occurs, which results in cell death.</a:t>
          </a:r>
        </a:p>
      </dgm:t>
    </dgm:pt>
    <dgm:pt modelId="{0344C6C4-5F4F-411A-956A-3C12DEAFA65C}" type="parTrans" cxnId="{0C23339E-012F-41AA-919A-C20CF5F50459}">
      <dgm:prSet/>
      <dgm:spPr/>
      <dgm:t>
        <a:bodyPr/>
        <a:lstStyle/>
        <a:p>
          <a:endParaRPr lang="en-IN"/>
        </a:p>
      </dgm:t>
    </dgm:pt>
    <dgm:pt modelId="{51C04B11-8F91-467B-B7A7-3B3F90B47429}" type="sibTrans" cxnId="{0C23339E-012F-41AA-919A-C20CF5F50459}">
      <dgm:prSet/>
      <dgm:spPr/>
      <dgm:t>
        <a:bodyPr/>
        <a:lstStyle/>
        <a:p>
          <a:endParaRPr lang="en-IN"/>
        </a:p>
      </dgm:t>
    </dgm:pt>
    <dgm:pt modelId="{62929DEB-7B75-4F7D-8A64-21E0067D9448}" type="pres">
      <dgm:prSet presAssocID="{1194C79B-6BAC-4E35-AE4B-7C04BE042DF6}" presName="Name0" presStyleCnt="0">
        <dgm:presLayoutVars>
          <dgm:dir/>
          <dgm:resizeHandles val="exact"/>
        </dgm:presLayoutVars>
      </dgm:prSet>
      <dgm:spPr/>
    </dgm:pt>
    <dgm:pt modelId="{3B78CC83-8F8C-4B46-8811-CFD813A8241C}" type="pres">
      <dgm:prSet presAssocID="{14A2E307-DF8B-44B4-B729-6F729C671FAF}" presName="node" presStyleLbl="node1" presStyleIdx="0" presStyleCnt="2">
        <dgm:presLayoutVars>
          <dgm:bulletEnabled val="1"/>
        </dgm:presLayoutVars>
      </dgm:prSet>
      <dgm:spPr/>
    </dgm:pt>
    <dgm:pt modelId="{F7A0A684-9C83-4EBC-9596-FEE9BA6443EF}" type="pres">
      <dgm:prSet presAssocID="{2FBA7F1F-535A-4FC9-94CF-ABEFC7C5C841}" presName="sibTrans" presStyleCnt="0"/>
      <dgm:spPr/>
    </dgm:pt>
    <dgm:pt modelId="{712BD5B2-8942-4A57-BBA7-DA01E46D1857}" type="pres">
      <dgm:prSet presAssocID="{4064EA55-AC82-41CC-9E42-5F5D3601439B}" presName="node" presStyleLbl="node1" presStyleIdx="1" presStyleCnt="2">
        <dgm:presLayoutVars>
          <dgm:bulletEnabled val="1"/>
        </dgm:presLayoutVars>
      </dgm:prSet>
      <dgm:spPr/>
    </dgm:pt>
  </dgm:ptLst>
  <dgm:cxnLst>
    <dgm:cxn modelId="{D628D576-F65A-4C54-A2C8-4F0AB2548858}" type="presOf" srcId="{1194C79B-6BAC-4E35-AE4B-7C04BE042DF6}" destId="{62929DEB-7B75-4F7D-8A64-21E0067D9448}" srcOrd="0" destOrd="0" presId="urn:microsoft.com/office/officeart/2005/8/layout/hList6"/>
    <dgm:cxn modelId="{FE112F78-D558-4140-B915-895A2D11C632}" type="presOf" srcId="{14A2E307-DF8B-44B4-B729-6F729C671FAF}" destId="{3B78CC83-8F8C-4B46-8811-CFD813A8241C}" srcOrd="0" destOrd="0" presId="urn:microsoft.com/office/officeart/2005/8/layout/hList6"/>
    <dgm:cxn modelId="{0C23339E-012F-41AA-919A-C20CF5F50459}" srcId="{1194C79B-6BAC-4E35-AE4B-7C04BE042DF6}" destId="{4064EA55-AC82-41CC-9E42-5F5D3601439B}" srcOrd="1" destOrd="0" parTransId="{0344C6C4-5F4F-411A-956A-3C12DEAFA65C}" sibTransId="{51C04B11-8F91-467B-B7A7-3B3F90B47429}"/>
    <dgm:cxn modelId="{E8F976B3-4A79-433F-9937-0E0722033B26}" srcId="{1194C79B-6BAC-4E35-AE4B-7C04BE042DF6}" destId="{14A2E307-DF8B-44B4-B729-6F729C671FAF}" srcOrd="0" destOrd="0" parTransId="{0B29A2FD-2073-46A3-9C7E-79C5EC636C3A}" sibTransId="{2FBA7F1F-535A-4FC9-94CF-ABEFC7C5C841}"/>
    <dgm:cxn modelId="{81FC87D4-1773-4E55-9C4B-9CE5C1A5B1B7}" type="presOf" srcId="{4064EA55-AC82-41CC-9E42-5F5D3601439B}" destId="{712BD5B2-8942-4A57-BBA7-DA01E46D1857}" srcOrd="0" destOrd="0" presId="urn:microsoft.com/office/officeart/2005/8/layout/hList6"/>
    <dgm:cxn modelId="{FC12D56E-D032-4081-BB10-E5B69DFE4D38}" type="presParOf" srcId="{62929DEB-7B75-4F7D-8A64-21E0067D9448}" destId="{3B78CC83-8F8C-4B46-8811-CFD813A8241C}" srcOrd="0" destOrd="0" presId="urn:microsoft.com/office/officeart/2005/8/layout/hList6"/>
    <dgm:cxn modelId="{CF703D51-CE22-47A3-96FF-C9206E41DE8C}" type="presParOf" srcId="{62929DEB-7B75-4F7D-8A64-21E0067D9448}" destId="{F7A0A684-9C83-4EBC-9596-FEE9BA6443EF}" srcOrd="1" destOrd="0" presId="urn:microsoft.com/office/officeart/2005/8/layout/hList6"/>
    <dgm:cxn modelId="{901B6A61-91B2-4AD4-A85A-BCE2F525D0B6}" type="presParOf" srcId="{62929DEB-7B75-4F7D-8A64-21E0067D9448}" destId="{712BD5B2-8942-4A57-BBA7-DA01E46D185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8E2C59-26A3-43A3-98EC-115E7AE6F5F3}"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en-IN"/>
        </a:p>
      </dgm:t>
    </dgm:pt>
    <dgm:pt modelId="{B831462C-A3C7-42E6-9A99-3F221C625516}">
      <dgm:prSet/>
      <dgm:spPr/>
      <dgm:t>
        <a:bodyPr/>
        <a:lstStyle/>
        <a:p>
          <a:pPr rtl="0"/>
          <a:r>
            <a:rPr lang="en-IN"/>
            <a:t>CHX has the ability to bind anionic molecules such as phosphate present in the structure of hydroxyapatite. </a:t>
          </a:r>
        </a:p>
      </dgm:t>
    </dgm:pt>
    <dgm:pt modelId="{89651694-602E-427A-91E8-62D2E6EC02B8}" type="parTrans" cxnId="{E4D51E0D-7B35-4A44-948D-C4C4451D6A2E}">
      <dgm:prSet/>
      <dgm:spPr/>
      <dgm:t>
        <a:bodyPr/>
        <a:lstStyle/>
        <a:p>
          <a:endParaRPr lang="en-IN"/>
        </a:p>
      </dgm:t>
    </dgm:pt>
    <dgm:pt modelId="{4067107F-6A1A-4CF2-BA29-054AE9481A68}" type="sibTrans" cxnId="{E4D51E0D-7B35-4A44-948D-C4C4451D6A2E}">
      <dgm:prSet/>
      <dgm:spPr/>
      <dgm:t>
        <a:bodyPr/>
        <a:lstStyle/>
        <a:p>
          <a:endParaRPr lang="en-IN"/>
        </a:p>
      </dgm:t>
    </dgm:pt>
    <dgm:pt modelId="{CF7BA004-DE02-49E4-B2DE-02E4E4C2827D}">
      <dgm:prSet/>
      <dgm:spPr/>
      <dgm:t>
        <a:bodyPr/>
        <a:lstStyle/>
        <a:p>
          <a:pPr rtl="0"/>
          <a:r>
            <a:rPr lang="en-IN"/>
            <a:t>Phosphate exists in calcium carbonate complexes in dentin. CHX can bind phosphate, which leads to release of small amounts of calcium from the root canal dentin.</a:t>
          </a:r>
        </a:p>
      </dgm:t>
    </dgm:pt>
    <dgm:pt modelId="{B6A7C2BE-0F6B-40D6-8D28-B29C87795209}" type="parTrans" cxnId="{FEF13E7C-9696-4F01-A883-EFC60515BEBC}">
      <dgm:prSet/>
      <dgm:spPr/>
      <dgm:t>
        <a:bodyPr/>
        <a:lstStyle/>
        <a:p>
          <a:endParaRPr lang="en-IN"/>
        </a:p>
      </dgm:t>
    </dgm:pt>
    <dgm:pt modelId="{A46939E3-1DC6-4452-9C64-677D03DF6F25}" type="sibTrans" cxnId="{FEF13E7C-9696-4F01-A883-EFC60515BEBC}">
      <dgm:prSet/>
      <dgm:spPr/>
      <dgm:t>
        <a:bodyPr/>
        <a:lstStyle/>
        <a:p>
          <a:endParaRPr lang="en-IN"/>
        </a:p>
      </dgm:t>
    </dgm:pt>
    <dgm:pt modelId="{ACF742EA-1BC2-4746-8E51-3E2344592922}" type="pres">
      <dgm:prSet presAssocID="{648E2C59-26A3-43A3-98EC-115E7AE6F5F3}" presName="Name0" presStyleCnt="0">
        <dgm:presLayoutVars>
          <dgm:chMax val="7"/>
          <dgm:dir/>
          <dgm:animLvl val="lvl"/>
          <dgm:resizeHandles val="exact"/>
        </dgm:presLayoutVars>
      </dgm:prSet>
      <dgm:spPr/>
    </dgm:pt>
    <dgm:pt modelId="{22DCFA4C-DCBA-4BE4-A8F6-ABEE7862A521}" type="pres">
      <dgm:prSet presAssocID="{B831462C-A3C7-42E6-9A99-3F221C625516}" presName="circle1" presStyleLbl="node1" presStyleIdx="0" presStyleCnt="2"/>
      <dgm:spPr/>
    </dgm:pt>
    <dgm:pt modelId="{3A68236F-FAC2-4BA9-ABD8-A0FF6A626ADC}" type="pres">
      <dgm:prSet presAssocID="{B831462C-A3C7-42E6-9A99-3F221C625516}" presName="space" presStyleCnt="0"/>
      <dgm:spPr/>
    </dgm:pt>
    <dgm:pt modelId="{4A0B254C-B072-4DA9-ADB0-22ABB53770D2}" type="pres">
      <dgm:prSet presAssocID="{B831462C-A3C7-42E6-9A99-3F221C625516}" presName="rect1" presStyleLbl="alignAcc1" presStyleIdx="0" presStyleCnt="2" custLinFactNeighborX="1504"/>
      <dgm:spPr/>
    </dgm:pt>
    <dgm:pt modelId="{2C54C6D7-713A-4350-9D1F-BEA8FEAF04D6}" type="pres">
      <dgm:prSet presAssocID="{CF7BA004-DE02-49E4-B2DE-02E4E4C2827D}" presName="vertSpace2" presStyleLbl="node1" presStyleIdx="0" presStyleCnt="2"/>
      <dgm:spPr/>
    </dgm:pt>
    <dgm:pt modelId="{DB9C5202-9AB8-4C6B-9EB3-A827680ED1E9}" type="pres">
      <dgm:prSet presAssocID="{CF7BA004-DE02-49E4-B2DE-02E4E4C2827D}" presName="circle2" presStyleLbl="node1" presStyleIdx="1" presStyleCnt="2"/>
      <dgm:spPr/>
    </dgm:pt>
    <dgm:pt modelId="{AF99526B-197B-4259-8EE9-2BBC86FF386A}" type="pres">
      <dgm:prSet presAssocID="{CF7BA004-DE02-49E4-B2DE-02E4E4C2827D}" presName="rect2" presStyleLbl="alignAcc1" presStyleIdx="1" presStyleCnt="2"/>
      <dgm:spPr/>
    </dgm:pt>
    <dgm:pt modelId="{21449F0B-2052-4037-810A-3DF5D6F8124D}" type="pres">
      <dgm:prSet presAssocID="{B831462C-A3C7-42E6-9A99-3F221C625516}" presName="rect1ParTxNoCh" presStyleLbl="alignAcc1" presStyleIdx="1" presStyleCnt="2">
        <dgm:presLayoutVars>
          <dgm:chMax val="1"/>
          <dgm:bulletEnabled val="1"/>
        </dgm:presLayoutVars>
      </dgm:prSet>
      <dgm:spPr/>
    </dgm:pt>
    <dgm:pt modelId="{7DB06369-6C1B-48D7-BABB-051A3187F842}" type="pres">
      <dgm:prSet presAssocID="{CF7BA004-DE02-49E4-B2DE-02E4E4C2827D}" presName="rect2ParTxNoCh" presStyleLbl="alignAcc1" presStyleIdx="1" presStyleCnt="2">
        <dgm:presLayoutVars>
          <dgm:chMax val="1"/>
          <dgm:bulletEnabled val="1"/>
        </dgm:presLayoutVars>
      </dgm:prSet>
      <dgm:spPr/>
    </dgm:pt>
  </dgm:ptLst>
  <dgm:cxnLst>
    <dgm:cxn modelId="{E4D51E0D-7B35-4A44-948D-C4C4451D6A2E}" srcId="{648E2C59-26A3-43A3-98EC-115E7AE6F5F3}" destId="{B831462C-A3C7-42E6-9A99-3F221C625516}" srcOrd="0" destOrd="0" parTransId="{89651694-602E-427A-91E8-62D2E6EC02B8}" sibTransId="{4067107F-6A1A-4CF2-BA29-054AE9481A68}"/>
    <dgm:cxn modelId="{0FF16D5B-3802-48CF-B190-14649C5AF241}" type="presOf" srcId="{CF7BA004-DE02-49E4-B2DE-02E4E4C2827D}" destId="{7DB06369-6C1B-48D7-BABB-051A3187F842}" srcOrd="1" destOrd="0" presId="urn:microsoft.com/office/officeart/2005/8/layout/target3"/>
    <dgm:cxn modelId="{C83C7748-F2BF-462A-943B-85C99FBC9AB0}" type="presOf" srcId="{B831462C-A3C7-42E6-9A99-3F221C625516}" destId="{4A0B254C-B072-4DA9-ADB0-22ABB53770D2}" srcOrd="0" destOrd="0" presId="urn:microsoft.com/office/officeart/2005/8/layout/target3"/>
    <dgm:cxn modelId="{D86D2757-1E09-4E84-AC7D-53A5714801DC}" type="presOf" srcId="{B831462C-A3C7-42E6-9A99-3F221C625516}" destId="{21449F0B-2052-4037-810A-3DF5D6F8124D}" srcOrd="1" destOrd="0" presId="urn:microsoft.com/office/officeart/2005/8/layout/target3"/>
    <dgm:cxn modelId="{FEF13E7C-9696-4F01-A883-EFC60515BEBC}" srcId="{648E2C59-26A3-43A3-98EC-115E7AE6F5F3}" destId="{CF7BA004-DE02-49E4-B2DE-02E4E4C2827D}" srcOrd="1" destOrd="0" parTransId="{B6A7C2BE-0F6B-40D6-8D28-B29C87795209}" sibTransId="{A46939E3-1DC6-4452-9C64-677D03DF6F25}"/>
    <dgm:cxn modelId="{1C5EFE82-FAC8-41D9-ABF7-D65E9B1F65E1}" type="presOf" srcId="{648E2C59-26A3-43A3-98EC-115E7AE6F5F3}" destId="{ACF742EA-1BC2-4746-8E51-3E2344592922}" srcOrd="0" destOrd="0" presId="urn:microsoft.com/office/officeart/2005/8/layout/target3"/>
    <dgm:cxn modelId="{29449E9F-6CFD-4B43-9022-DCCBA7719E63}" type="presOf" srcId="{CF7BA004-DE02-49E4-B2DE-02E4E4C2827D}" destId="{AF99526B-197B-4259-8EE9-2BBC86FF386A}" srcOrd="0" destOrd="0" presId="urn:microsoft.com/office/officeart/2005/8/layout/target3"/>
    <dgm:cxn modelId="{4E82486D-4977-4420-B4A7-C39D5F253163}" type="presParOf" srcId="{ACF742EA-1BC2-4746-8E51-3E2344592922}" destId="{22DCFA4C-DCBA-4BE4-A8F6-ABEE7862A521}" srcOrd="0" destOrd="0" presId="urn:microsoft.com/office/officeart/2005/8/layout/target3"/>
    <dgm:cxn modelId="{14BC2741-15C0-44E5-B3B3-B76F612B339D}" type="presParOf" srcId="{ACF742EA-1BC2-4746-8E51-3E2344592922}" destId="{3A68236F-FAC2-4BA9-ABD8-A0FF6A626ADC}" srcOrd="1" destOrd="0" presId="urn:microsoft.com/office/officeart/2005/8/layout/target3"/>
    <dgm:cxn modelId="{96E71132-FCDB-4461-AA1A-61986A27DD44}" type="presParOf" srcId="{ACF742EA-1BC2-4746-8E51-3E2344592922}" destId="{4A0B254C-B072-4DA9-ADB0-22ABB53770D2}" srcOrd="2" destOrd="0" presId="urn:microsoft.com/office/officeart/2005/8/layout/target3"/>
    <dgm:cxn modelId="{32EBF524-7CA9-4F6A-8A14-EE84498978A2}" type="presParOf" srcId="{ACF742EA-1BC2-4746-8E51-3E2344592922}" destId="{2C54C6D7-713A-4350-9D1F-BEA8FEAF04D6}" srcOrd="3" destOrd="0" presId="urn:microsoft.com/office/officeart/2005/8/layout/target3"/>
    <dgm:cxn modelId="{AB71B78E-5654-4413-832F-D163C133B59E}" type="presParOf" srcId="{ACF742EA-1BC2-4746-8E51-3E2344592922}" destId="{DB9C5202-9AB8-4C6B-9EB3-A827680ED1E9}" srcOrd="4" destOrd="0" presId="urn:microsoft.com/office/officeart/2005/8/layout/target3"/>
    <dgm:cxn modelId="{91438D81-E60A-4915-8D1E-14017115BD23}" type="presParOf" srcId="{ACF742EA-1BC2-4746-8E51-3E2344592922}" destId="{AF99526B-197B-4259-8EE9-2BBC86FF386A}" srcOrd="5" destOrd="0" presId="urn:microsoft.com/office/officeart/2005/8/layout/target3"/>
    <dgm:cxn modelId="{389C95BA-81C0-4D7B-8E17-36C15B7FCA8E}" type="presParOf" srcId="{ACF742EA-1BC2-4746-8E51-3E2344592922}" destId="{21449F0B-2052-4037-810A-3DF5D6F8124D}" srcOrd="6" destOrd="0" presId="urn:microsoft.com/office/officeart/2005/8/layout/target3"/>
    <dgm:cxn modelId="{8C1FA4FD-223B-49A4-918F-54079FCE88B9}" type="presParOf" srcId="{ACF742EA-1BC2-4746-8E51-3E2344592922}" destId="{7DB06369-6C1B-48D7-BABB-051A3187F84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49F9-85F0-4080-976E-144F4A1C4DC6}">
      <dsp:nvSpPr>
        <dsp:cNvPr id="0" name=""/>
        <dsp:cNvSpPr/>
      </dsp:nvSpPr>
      <dsp:spPr>
        <a:xfrm>
          <a:off x="133408" y="0"/>
          <a:ext cx="7200782" cy="3940334"/>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IN" sz="2700" kern="1200"/>
            <a:t>Furthermore, reductions in calcium and phosphorus levels and in mechanical properties of dentin, such as elastic modulus, flexural strength, and microhardness, were reported after irrigation of root canals with 5% sodium hypochlorite, which can also contribute to a decrease in the micromechanical interaction between adhesive resins and NaOCl-treated dentin</a:t>
          </a:r>
        </a:p>
      </dsp:txBody>
      <dsp:txXfrm>
        <a:off x="325759" y="192351"/>
        <a:ext cx="6816080" cy="35556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79C34-971B-42AA-89D1-B8961B345F2D}">
      <dsp:nvSpPr>
        <dsp:cNvPr id="0" name=""/>
        <dsp:cNvSpPr/>
      </dsp:nvSpPr>
      <dsp:spPr>
        <a:xfrm>
          <a:off x="0" y="0"/>
          <a:ext cx="8064896" cy="231553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a:t>This was demonstrated in an </a:t>
          </a:r>
          <a:r>
            <a:rPr lang="en-IN" sz="2400" i="1" kern="1200" dirty="0"/>
            <a:t>In vivo</a:t>
          </a:r>
          <a:r>
            <a:rPr lang="en-IN" sz="2400" kern="1200" dirty="0"/>
            <a:t> study in which the application of CHX, known to have a broad-spectrum MMP-inhibitory effect significantly improved the integrity of the hybrid layer in a 6-month clinical trial.</a:t>
          </a:r>
        </a:p>
      </dsp:txBody>
      <dsp:txXfrm>
        <a:off x="113035" y="113035"/>
        <a:ext cx="7838826" cy="2089464"/>
      </dsp:txXfrm>
    </dsp:sp>
    <dsp:sp modelId="{951EA04B-0D54-4A7D-843B-584A9303544B}">
      <dsp:nvSpPr>
        <dsp:cNvPr id="0" name=""/>
        <dsp:cNvSpPr/>
      </dsp:nvSpPr>
      <dsp:spPr>
        <a:xfrm>
          <a:off x="0" y="2331558"/>
          <a:ext cx="8064896" cy="2315534"/>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a:t>Auto-degradation of collagen matrices can occur in resin-infiltrated dentine, but may be prevented by the application of a synthetic protease inhibitor, such as CHX On the whole, because of its broad-spectrum MMP-inhibitory effect, CHX can significantly improve the resin–dentine bond stability.</a:t>
          </a:r>
        </a:p>
      </dsp:txBody>
      <dsp:txXfrm>
        <a:off x="113035" y="2444593"/>
        <a:ext cx="7838826" cy="2089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650E1-68A6-49EC-8CCE-FE04B2BCCB78}">
      <dsp:nvSpPr>
        <dsp:cNvPr id="0" name=""/>
        <dsp:cNvSpPr/>
      </dsp:nvSpPr>
      <dsp:spPr>
        <a:xfrm>
          <a:off x="0" y="25188"/>
          <a:ext cx="7467600" cy="1179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It has a broad spectrum of antimicrobial activity</a:t>
          </a:r>
          <a:endParaRPr lang="en-IN" sz="2400" kern="1200" dirty="0"/>
        </a:p>
      </dsp:txBody>
      <dsp:txXfrm>
        <a:off x="57572" y="82760"/>
        <a:ext cx="7352456" cy="1064216"/>
      </dsp:txXfrm>
    </dsp:sp>
    <dsp:sp modelId="{E6EE85B5-5623-44F9-8AD7-342C1C4099C3}">
      <dsp:nvSpPr>
        <dsp:cNvPr id="0" name=""/>
        <dsp:cNvSpPr/>
      </dsp:nvSpPr>
      <dsp:spPr>
        <a:xfrm>
          <a:off x="0" y="1385988"/>
          <a:ext cx="7467600" cy="1179360"/>
        </a:xfrm>
        <a:prstGeom prst="roundRect">
          <a:avLst/>
        </a:prstGeom>
        <a:solidFill>
          <a:schemeClr val="accent3">
            <a:hueOff val="3999911"/>
            <a:satOff val="5465"/>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It has an extended residual activity</a:t>
          </a:r>
          <a:endParaRPr lang="en-IN" sz="2400" kern="1200"/>
        </a:p>
      </dsp:txBody>
      <dsp:txXfrm>
        <a:off x="57572" y="1443560"/>
        <a:ext cx="7352456" cy="1064216"/>
      </dsp:txXfrm>
    </dsp:sp>
    <dsp:sp modelId="{F2088C96-AAE7-444A-9452-641064BB5B69}">
      <dsp:nvSpPr>
        <dsp:cNvPr id="0" name=""/>
        <dsp:cNvSpPr/>
      </dsp:nvSpPr>
      <dsp:spPr>
        <a:xfrm>
          <a:off x="0" y="2746788"/>
          <a:ext cx="7467600" cy="1179360"/>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It has a relative absence of toxicity </a:t>
          </a:r>
          <a:endParaRPr lang="en-IN" sz="2400" kern="1200"/>
        </a:p>
      </dsp:txBody>
      <dsp:txXfrm>
        <a:off x="57572" y="2804360"/>
        <a:ext cx="7352456" cy="10642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415EE-23F5-474C-8A92-1B26327FE9FB}">
      <dsp:nvSpPr>
        <dsp:cNvPr id="0" name=""/>
        <dsp:cNvSpPr/>
      </dsp:nvSpPr>
      <dsp:spPr>
        <a:xfrm>
          <a:off x="0" y="0"/>
          <a:ext cx="7992888" cy="1198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May leave a bitter after taste </a:t>
          </a:r>
          <a:endParaRPr lang="en-IN" sz="2400" kern="1200" dirty="0"/>
        </a:p>
      </dsp:txBody>
      <dsp:txXfrm>
        <a:off x="58485" y="58485"/>
        <a:ext cx="7875918" cy="1081110"/>
      </dsp:txXfrm>
    </dsp:sp>
    <dsp:sp modelId="{0854EA55-D4B9-4C75-A518-5D417F2F0940}">
      <dsp:nvSpPr>
        <dsp:cNvPr id="0" name=""/>
        <dsp:cNvSpPr/>
      </dsp:nvSpPr>
      <dsp:spPr>
        <a:xfrm>
          <a:off x="0" y="1394207"/>
          <a:ext cx="7992888" cy="1198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Causes staining of tooth, restorations, denture, Shows sign of allergic reactions like nasal congestion, shortness of breath, skin rashes, hives or itching or swelling of face. </a:t>
          </a:r>
          <a:endParaRPr lang="en-IN" sz="2000" kern="1200" dirty="0"/>
        </a:p>
      </dsp:txBody>
      <dsp:txXfrm>
        <a:off x="58485" y="1452692"/>
        <a:ext cx="7875918" cy="1081110"/>
      </dsp:txXfrm>
    </dsp:sp>
    <dsp:sp modelId="{99420AC5-84C5-4A2B-BFCA-937BC85FD772}">
      <dsp:nvSpPr>
        <dsp:cNvPr id="0" name=""/>
        <dsp:cNvSpPr/>
      </dsp:nvSpPr>
      <dsp:spPr>
        <a:xfrm>
          <a:off x="0" y="2792459"/>
          <a:ext cx="7992888" cy="1198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Mouth irritation</a:t>
          </a:r>
          <a:endParaRPr lang="en-IN" sz="2400" kern="1200" dirty="0"/>
        </a:p>
      </dsp:txBody>
      <dsp:txXfrm>
        <a:off x="58485" y="2850944"/>
        <a:ext cx="7875918" cy="1081110"/>
      </dsp:txXfrm>
    </dsp:sp>
    <dsp:sp modelId="{5B5C8A8D-0F71-4617-AA78-89DE38551EC9}">
      <dsp:nvSpPr>
        <dsp:cNvPr id="0" name=""/>
        <dsp:cNvSpPr/>
      </dsp:nvSpPr>
      <dsp:spPr>
        <a:xfrm>
          <a:off x="0" y="4174859"/>
          <a:ext cx="7992888" cy="1198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Swollen glands on the side of face or neck</a:t>
          </a:r>
          <a:endParaRPr lang="en-IN" sz="2400" kern="1200" dirty="0"/>
        </a:p>
      </dsp:txBody>
      <dsp:txXfrm>
        <a:off x="58485" y="4233344"/>
        <a:ext cx="7875918" cy="10811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A671-9AB1-4539-8CF4-08910B3DB628}">
      <dsp:nvSpPr>
        <dsp:cNvPr id="0" name=""/>
        <dsp:cNvSpPr/>
      </dsp:nvSpPr>
      <dsp:spPr>
        <a:xfrm>
          <a:off x="0" y="502199"/>
          <a:ext cx="8458200" cy="1216800"/>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H</a:t>
          </a:r>
          <a:r>
            <a:rPr lang="en-US" sz="2400" kern="1200" baseline="-25000" dirty="0"/>
            <a:t>2</a:t>
          </a:r>
          <a:r>
            <a:rPr lang="en-US" sz="2400" kern="1200" dirty="0"/>
            <a:t>O</a:t>
          </a:r>
          <a:r>
            <a:rPr lang="en-US" sz="2400" kern="1200" baseline="-25000" dirty="0"/>
            <a:t>2</a:t>
          </a:r>
          <a:r>
            <a:rPr lang="en-US" sz="2400" kern="1200" dirty="0"/>
            <a:t> is a biocide, widely used for disinfection and sterilization</a:t>
          </a:r>
          <a:r>
            <a:rPr lang="en-US" sz="2400" b="1" kern="1200" dirty="0"/>
            <a:t>    </a:t>
          </a:r>
          <a:endParaRPr lang="en-IN" sz="2400" kern="1200" dirty="0"/>
        </a:p>
      </dsp:txBody>
      <dsp:txXfrm>
        <a:off x="59399" y="561598"/>
        <a:ext cx="8339402" cy="1098002"/>
      </dsp:txXfrm>
    </dsp:sp>
    <dsp:sp modelId="{7A750CF8-520C-4A81-B0B5-0EDAFB405A2D}">
      <dsp:nvSpPr>
        <dsp:cNvPr id="0" name=""/>
        <dsp:cNvSpPr/>
      </dsp:nvSpPr>
      <dsp:spPr>
        <a:xfrm>
          <a:off x="0" y="1906200"/>
          <a:ext cx="8458200" cy="1216800"/>
        </a:xfrm>
        <a:prstGeom prst="roundRect">
          <a:avLst/>
        </a:prstGeom>
        <a:solidFill>
          <a:schemeClr val="accent2">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t>Dentistry – concentration 1% to 30%.</a:t>
          </a:r>
        </a:p>
      </dsp:txBody>
      <dsp:txXfrm>
        <a:off x="59399" y="1965599"/>
        <a:ext cx="8339402" cy="1098002"/>
      </dsp:txXfrm>
    </dsp:sp>
    <dsp:sp modelId="{A6FFFAF1-3F60-49B3-A1E7-01D59D24B5BD}">
      <dsp:nvSpPr>
        <dsp:cNvPr id="0" name=""/>
        <dsp:cNvSpPr/>
      </dsp:nvSpPr>
      <dsp:spPr>
        <a:xfrm>
          <a:off x="0" y="3310200"/>
          <a:ext cx="8458200" cy="1216800"/>
        </a:xfrm>
        <a:prstGeom prst="round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t>less cytotoxic than hypochlorite.</a:t>
          </a:r>
        </a:p>
      </dsp:txBody>
      <dsp:txXfrm>
        <a:off x="59399" y="3369599"/>
        <a:ext cx="8339402"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E60FA-8670-4C79-8E77-5D651664A042}">
      <dsp:nvSpPr>
        <dsp:cNvPr id="0" name=""/>
        <dsp:cNvSpPr/>
      </dsp:nvSpPr>
      <dsp:spPr>
        <a:xfrm>
          <a:off x="1561" y="861276"/>
          <a:ext cx="3329069" cy="22783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 reaction of superoxide ions, resulting in formation of hydroxyl radicals. </a:t>
          </a:r>
        </a:p>
      </dsp:txBody>
      <dsp:txXfrm>
        <a:off x="68291" y="928006"/>
        <a:ext cx="3195609" cy="2144871"/>
      </dsp:txXfrm>
    </dsp:sp>
    <dsp:sp modelId="{2C4AF765-6B9F-4E66-B13B-F2D356F5EB6E}">
      <dsp:nvSpPr>
        <dsp:cNvPr id="0" name=""/>
        <dsp:cNvSpPr/>
      </dsp:nvSpPr>
      <dsp:spPr>
        <a:xfrm>
          <a:off x="3663537" y="1587637"/>
          <a:ext cx="705762" cy="8256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a:p>
      </dsp:txBody>
      <dsp:txXfrm>
        <a:off x="3663537" y="1752759"/>
        <a:ext cx="494033" cy="495365"/>
      </dsp:txXfrm>
    </dsp:sp>
    <dsp:sp modelId="{5FEFD5C4-E57D-4CB5-AB75-5640E5011B3D}">
      <dsp:nvSpPr>
        <dsp:cNvPr id="0" name=""/>
        <dsp:cNvSpPr/>
      </dsp:nvSpPr>
      <dsp:spPr>
        <a:xfrm>
          <a:off x="4662257" y="861276"/>
          <a:ext cx="3329069" cy="2278331"/>
        </a:xfrm>
        <a:prstGeom prst="roundRect">
          <a:avLst>
            <a:gd name="adj" fmla="val 10000"/>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Hydroxyl radicals are strong oxidants and they destroy membrane lipids, DNA and other essential cell components. </a:t>
          </a:r>
        </a:p>
      </dsp:txBody>
      <dsp:txXfrm>
        <a:off x="4728987" y="928006"/>
        <a:ext cx="3195609" cy="21448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9D64C-155E-4548-88B9-F33A32BBDCC1}">
      <dsp:nvSpPr>
        <dsp:cNvPr id="0" name=""/>
        <dsp:cNvSpPr/>
      </dsp:nvSpPr>
      <dsp:spPr>
        <a:xfrm>
          <a:off x="1789625" y="685"/>
          <a:ext cx="4042981" cy="224610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t>The oxidation of sulphydryl groups and double bonds in proteins, lipids, and surface membranes is responsible for the antimicrobial action.</a:t>
          </a:r>
        </a:p>
      </dsp:txBody>
      <dsp:txXfrm>
        <a:off x="1855411" y="66471"/>
        <a:ext cx="3911409" cy="2114529"/>
      </dsp:txXfrm>
    </dsp:sp>
    <dsp:sp modelId="{69BB54F2-C95F-47F8-9764-D8AD7071F26C}">
      <dsp:nvSpPr>
        <dsp:cNvPr id="0" name=""/>
        <dsp:cNvSpPr/>
      </dsp:nvSpPr>
      <dsp:spPr>
        <a:xfrm rot="5400000">
          <a:off x="3389972" y="2302939"/>
          <a:ext cx="842287" cy="10107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5400000">
        <a:off x="3507892" y="2387168"/>
        <a:ext cx="606447" cy="589601"/>
      </dsp:txXfrm>
    </dsp:sp>
    <dsp:sp modelId="{12246DB9-1357-4060-A2A4-7BE187134221}">
      <dsp:nvSpPr>
        <dsp:cNvPr id="0" name=""/>
        <dsp:cNvSpPr/>
      </dsp:nvSpPr>
      <dsp:spPr>
        <a:xfrm>
          <a:off x="1789625" y="3369837"/>
          <a:ext cx="4042981" cy="2246101"/>
        </a:xfrm>
        <a:prstGeom prst="roundRect">
          <a:avLst>
            <a:gd name="adj" fmla="val 10000"/>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t>In addition, the chloride in the bacteria may be oxidized to hypochlorite when myeloperoxidase enzyme is present.</a:t>
          </a:r>
        </a:p>
      </dsp:txBody>
      <dsp:txXfrm>
        <a:off x="1855411" y="3435623"/>
        <a:ext cx="3911409" cy="21145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BC0DC-837D-438E-AB63-7DB99D58ED6D}">
      <dsp:nvSpPr>
        <dsp:cNvPr id="0" name=""/>
        <dsp:cNvSpPr/>
      </dsp:nvSpPr>
      <dsp:spPr>
        <a:xfrm rot="16200000">
          <a:off x="247" y="892848"/>
          <a:ext cx="2837376" cy="2837376"/>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IN" sz="2400" kern="1200"/>
            <a:t>the superoxide anion radical (O</a:t>
          </a:r>
          <a:r>
            <a:rPr lang="en-IN" sz="2400" kern="1200" baseline="-25000"/>
            <a:t>2</a:t>
          </a:r>
          <a:r>
            <a:rPr lang="en-IN" sz="2400" kern="1200"/>
            <a:t> </a:t>
          </a:r>
          <a:r>
            <a:rPr lang="en-IN" sz="2400" kern="1200" baseline="30000"/>
            <a:t>-</a:t>
          </a:r>
          <a:r>
            <a:rPr lang="en-IN" sz="2400" kern="1200"/>
            <a:t>) </a:t>
          </a:r>
        </a:p>
      </dsp:txBody>
      <dsp:txXfrm rot="5400000">
        <a:off x="496789" y="1602192"/>
        <a:ext cx="2340835" cy="1418688"/>
      </dsp:txXfrm>
    </dsp:sp>
    <dsp:sp modelId="{91799673-220C-4965-9D94-546425FB8994}">
      <dsp:nvSpPr>
        <dsp:cNvPr id="0" name=""/>
        <dsp:cNvSpPr/>
      </dsp:nvSpPr>
      <dsp:spPr>
        <a:xfrm rot="5400000">
          <a:off x="3122321" y="892848"/>
          <a:ext cx="2837376" cy="2837376"/>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IN" sz="2400" kern="1200"/>
            <a:t>the hydroxyl radical (OH</a:t>
          </a:r>
          <a:r>
            <a:rPr lang="en-IN" sz="2400" kern="1200" baseline="30000"/>
            <a:t>-</a:t>
          </a:r>
          <a:r>
            <a:rPr lang="en-IN" sz="2400" kern="1200"/>
            <a:t>)</a:t>
          </a:r>
        </a:p>
      </dsp:txBody>
      <dsp:txXfrm rot="-5400000">
        <a:off x="3122322" y="1602192"/>
        <a:ext cx="2340835" cy="14186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B0F2-D73E-4CF1-872F-10A2D4BFDC89}">
      <dsp:nvSpPr>
        <dsp:cNvPr id="0" name=""/>
        <dsp:cNvSpPr/>
      </dsp:nvSpPr>
      <dsp:spPr>
        <a:xfrm>
          <a:off x="696198" y="10490"/>
          <a:ext cx="3835887" cy="383588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IN" sz="2100" kern="1200" dirty="0"/>
            <a:t>The effervescent action resulting in the release of nascent oxygen results in the agitation of the root canal contents and the debris is flushed out. </a:t>
          </a:r>
        </a:p>
      </dsp:txBody>
      <dsp:txXfrm>
        <a:off x="1231840" y="462824"/>
        <a:ext cx="2211682" cy="2931220"/>
      </dsp:txXfrm>
    </dsp:sp>
    <dsp:sp modelId="{DE06EB2E-99CC-449B-A6DB-17F3A6177B77}">
      <dsp:nvSpPr>
        <dsp:cNvPr id="0" name=""/>
        <dsp:cNvSpPr/>
      </dsp:nvSpPr>
      <dsp:spPr>
        <a:xfrm>
          <a:off x="3868940" y="10490"/>
          <a:ext cx="3835887" cy="3835887"/>
        </a:xfrm>
        <a:prstGeom prst="ellipse">
          <a:avLst/>
        </a:prstGeom>
        <a:solidFill>
          <a:schemeClr val="accent5">
            <a:alpha val="50000"/>
            <a:hueOff val="2130724"/>
            <a:satOff val="-14823"/>
            <a:lumOff val="66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IN" sz="2100" kern="1200" dirty="0"/>
            <a:t>The tissue dissolution and antimicrobial effect are the main mode of action of the combined solutions. </a:t>
          </a:r>
        </a:p>
      </dsp:txBody>
      <dsp:txXfrm>
        <a:off x="4957503" y="462824"/>
        <a:ext cx="2211682" cy="2931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AA061-211C-4956-AD9C-56D2E81EA41F}">
      <dsp:nvSpPr>
        <dsp:cNvPr id="0" name=""/>
        <dsp:cNvSpPr/>
      </dsp:nvSpPr>
      <dsp:spPr>
        <a:xfrm>
          <a:off x="0" y="1147801"/>
          <a:ext cx="2430269" cy="15432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38794-5997-491E-AFDB-CC00F5DAA8C6}">
      <dsp:nvSpPr>
        <dsp:cNvPr id="0" name=""/>
        <dsp:cNvSpPr/>
      </dsp:nvSpPr>
      <dsp:spPr>
        <a:xfrm>
          <a:off x="270029" y="1404330"/>
          <a:ext cx="2430269" cy="1543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hypochlorite solution should be employed throughout instrumentation, without altering it with EDTA or citric acid. </a:t>
          </a:r>
        </a:p>
      </dsp:txBody>
      <dsp:txXfrm>
        <a:off x="315228" y="1449529"/>
        <a:ext cx="2339871" cy="1452823"/>
      </dsp:txXfrm>
    </dsp:sp>
    <dsp:sp modelId="{6D3FEB39-3BB8-41AA-8FFF-5811129B93FF}">
      <dsp:nvSpPr>
        <dsp:cNvPr id="0" name=""/>
        <dsp:cNvSpPr/>
      </dsp:nvSpPr>
      <dsp:spPr>
        <a:xfrm>
          <a:off x="2970329" y="1147801"/>
          <a:ext cx="2430269" cy="15432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666DC9-A8D8-40F4-A78E-57053D87ACF5}">
      <dsp:nvSpPr>
        <dsp:cNvPr id="0" name=""/>
        <dsp:cNvSpPr/>
      </dsp:nvSpPr>
      <dsp:spPr>
        <a:xfrm>
          <a:off x="3240359" y="1404330"/>
          <a:ext cx="2430269" cy="1543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Canals should always be filled with sodium hypochlorite. This will increase the working time of the irrigant.</a:t>
          </a:r>
        </a:p>
      </dsp:txBody>
      <dsp:txXfrm>
        <a:off x="3285558" y="1449529"/>
        <a:ext cx="2339871" cy="1452823"/>
      </dsp:txXfrm>
    </dsp:sp>
    <dsp:sp modelId="{1A04F7BF-D0A6-49FF-B3CF-75C45EC98A1D}">
      <dsp:nvSpPr>
        <dsp:cNvPr id="0" name=""/>
        <dsp:cNvSpPr/>
      </dsp:nvSpPr>
      <dsp:spPr>
        <a:xfrm>
          <a:off x="5940659" y="1147801"/>
          <a:ext cx="2430269" cy="15432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A475-01E5-4B11-9791-DFC8B935EC6F}">
      <dsp:nvSpPr>
        <dsp:cNvPr id="0" name=""/>
        <dsp:cNvSpPr/>
      </dsp:nvSpPr>
      <dsp:spPr>
        <a:xfrm>
          <a:off x="6210690" y="1404330"/>
          <a:ext cx="2430269" cy="154322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Between instruments, canals should be irrigated using copious amounts of the hypochlorite solution.</a:t>
          </a:r>
        </a:p>
      </dsp:txBody>
      <dsp:txXfrm>
        <a:off x="6255889" y="1449529"/>
        <a:ext cx="2339871" cy="1452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D474C-092B-4A19-9D37-097E913ECEE1}">
      <dsp:nvSpPr>
        <dsp:cNvPr id="0" name=""/>
        <dsp:cNvSpPr/>
      </dsp:nvSpPr>
      <dsp:spPr>
        <a:xfrm>
          <a:off x="0" y="41036"/>
          <a:ext cx="7920880" cy="129167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The choice of the final irrigant depends on the next treatment step, i.e. whether an inter visit dressing is planned or not. </a:t>
          </a:r>
        </a:p>
      </dsp:txBody>
      <dsp:txXfrm>
        <a:off x="63055" y="104091"/>
        <a:ext cx="7794770" cy="1165569"/>
      </dsp:txXfrm>
    </dsp:sp>
    <dsp:sp modelId="{2F722CDD-03F0-4C00-A468-DA88D9ACBFF6}">
      <dsp:nvSpPr>
        <dsp:cNvPr id="0" name=""/>
        <dsp:cNvSpPr/>
      </dsp:nvSpPr>
      <dsp:spPr>
        <a:xfrm>
          <a:off x="0" y="1401836"/>
          <a:ext cx="7920880" cy="1291679"/>
        </a:xfrm>
        <a:prstGeom prst="roundRect">
          <a:avLst/>
        </a:prstGeom>
        <a:solidFill>
          <a:schemeClr val="accent4">
            <a:hueOff val="507158"/>
            <a:satOff val="-2864"/>
            <a:lumOff val="-4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If calcium hydroxide is used for the interim, the final rinse should be sodium hypochlorite, as these two chemicals are perfectly complementary.</a:t>
          </a:r>
        </a:p>
      </dsp:txBody>
      <dsp:txXfrm>
        <a:off x="63055" y="1464891"/>
        <a:ext cx="7794770" cy="1165569"/>
      </dsp:txXfrm>
    </dsp:sp>
    <dsp:sp modelId="{67BEE512-D2EB-46D3-8C5D-3DAEECC68EC7}">
      <dsp:nvSpPr>
        <dsp:cNvPr id="0" name=""/>
        <dsp:cNvSpPr/>
      </dsp:nvSpPr>
      <dsp:spPr>
        <a:xfrm>
          <a:off x="0" y="2762636"/>
          <a:ext cx="7920880" cy="1291679"/>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It appears even advantageous to mix calcium hydroxide powder with the sodium hypochlorite irrigant rather than with saline to obtain a more effective dressing .</a:t>
          </a:r>
        </a:p>
      </dsp:txBody>
      <dsp:txXfrm>
        <a:off x="63055" y="2825691"/>
        <a:ext cx="7794770" cy="1165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223B9-3DC9-4D19-8F06-FD8CDAAAB3F8}">
      <dsp:nvSpPr>
        <dsp:cNvPr id="0" name=""/>
        <dsp:cNvSpPr/>
      </dsp:nvSpPr>
      <dsp:spPr>
        <a:xfrm>
          <a:off x="0" y="35268"/>
          <a:ext cx="7467600" cy="1900080"/>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NaOCl contacts tissue proteins -nitrogen, formaldehyde and acetaldehyde are formed within a short time and peptide links are broken resulting in dissolution of the proteins. </a:t>
          </a:r>
        </a:p>
      </dsp:txBody>
      <dsp:txXfrm>
        <a:off x="92754" y="128022"/>
        <a:ext cx="7282092" cy="1714572"/>
      </dsp:txXfrm>
    </dsp:sp>
    <dsp:sp modelId="{233EEB30-A050-4698-9016-137C9AF58CFC}">
      <dsp:nvSpPr>
        <dsp:cNvPr id="0" name=""/>
        <dsp:cNvSpPr/>
      </dsp:nvSpPr>
      <dsp:spPr>
        <a:xfrm>
          <a:off x="0" y="2015988"/>
          <a:ext cx="7467600" cy="1900080"/>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As a consequence to these properties, NaOCl is highly toxic at high concentrations and tends to induce tissue irritation on contact</a:t>
          </a:r>
        </a:p>
      </dsp:txBody>
      <dsp:txXfrm>
        <a:off x="92754" y="2108742"/>
        <a:ext cx="7282092" cy="1714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58A58-F231-4064-9476-F90925AB16C2}">
      <dsp:nvSpPr>
        <dsp:cNvPr id="0" name=""/>
        <dsp:cNvSpPr/>
      </dsp:nvSpPr>
      <dsp:spPr>
        <a:xfrm>
          <a:off x="544573" y="1385"/>
          <a:ext cx="3037358" cy="182241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Unpleasant taste</a:t>
          </a:r>
          <a:endParaRPr lang="en-IN" sz="2000" kern="1200"/>
        </a:p>
      </dsp:txBody>
      <dsp:txXfrm>
        <a:off x="544573" y="1385"/>
        <a:ext cx="3037358" cy="1822415"/>
      </dsp:txXfrm>
    </dsp:sp>
    <dsp:sp modelId="{39DE55F0-35ED-43A8-A1B1-FA4F88C02D35}">
      <dsp:nvSpPr>
        <dsp:cNvPr id="0" name=""/>
        <dsp:cNvSpPr/>
      </dsp:nvSpPr>
      <dsp:spPr>
        <a:xfrm>
          <a:off x="3885667" y="1385"/>
          <a:ext cx="3037358" cy="1822415"/>
        </a:xfrm>
        <a:prstGeom prst="rect">
          <a:avLst/>
        </a:prstGeom>
        <a:solidFill>
          <a:schemeClr val="accent3">
            <a:hueOff val="2666608"/>
            <a:satOff val="3643"/>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Toxicity</a:t>
          </a:r>
          <a:endParaRPr lang="en-IN" sz="2000" kern="1200"/>
        </a:p>
      </dsp:txBody>
      <dsp:txXfrm>
        <a:off x="3885667" y="1385"/>
        <a:ext cx="3037358" cy="1822415"/>
      </dsp:txXfrm>
    </dsp:sp>
    <dsp:sp modelId="{4FF1BE02-DC7A-41BE-89CF-B4D14A10C0D8}">
      <dsp:nvSpPr>
        <dsp:cNvPr id="0" name=""/>
        <dsp:cNvSpPr/>
      </dsp:nvSpPr>
      <dsp:spPr>
        <a:xfrm>
          <a:off x="544573" y="2127536"/>
          <a:ext cx="3037358" cy="1822415"/>
        </a:xfrm>
        <a:prstGeom prst="rect">
          <a:avLst/>
        </a:prstGeom>
        <a:solidFill>
          <a:schemeClr val="accent3">
            <a:hueOff val="5333215"/>
            <a:satOff val="7287"/>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Inability to remove smear layer because of its lack of effect on inorganic material</a:t>
          </a:r>
          <a:endParaRPr lang="en-IN" sz="2000" kern="1200"/>
        </a:p>
      </dsp:txBody>
      <dsp:txXfrm>
        <a:off x="544573" y="2127536"/>
        <a:ext cx="3037358" cy="1822415"/>
      </dsp:txXfrm>
    </dsp:sp>
    <dsp:sp modelId="{4CE7D3CD-E4AB-455A-AE74-886043EBC9A8}">
      <dsp:nvSpPr>
        <dsp:cNvPr id="0" name=""/>
        <dsp:cNvSpPr/>
      </dsp:nvSpPr>
      <dsp:spPr>
        <a:xfrm>
          <a:off x="3885667" y="2127536"/>
          <a:ext cx="3037358" cy="1822415"/>
        </a:xfrm>
        <a:prstGeom prst="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In addition, when it is swallowed unintentionally, it may cause pharyngeal oedema and esophageal burns.</a:t>
          </a:r>
          <a:endParaRPr lang="en-IN" sz="2000" kern="1200"/>
        </a:p>
      </dsp:txBody>
      <dsp:txXfrm>
        <a:off x="3885667" y="2127536"/>
        <a:ext cx="3037358" cy="1822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24B50-9229-4730-B503-C995C955E513}">
      <dsp:nvSpPr>
        <dsp:cNvPr id="0" name=""/>
        <dsp:cNvSpPr/>
      </dsp:nvSpPr>
      <dsp:spPr>
        <a:xfrm>
          <a:off x="0" y="2418243"/>
          <a:ext cx="8075240" cy="1586629"/>
        </a:xfrm>
        <a:prstGeom prst="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Effectiveness of low concentration of </a:t>
          </a:r>
          <a:r>
            <a:rPr lang="en-US" sz="2000" kern="1200" dirty="0" err="1"/>
            <a:t>NaOCl</a:t>
          </a:r>
          <a:r>
            <a:rPr lang="en-US" sz="2000" kern="1200" dirty="0"/>
            <a:t> may be improved by using large volumes of irrigant, frequent exchange of irrigant,  or by the presence of replenished irrigant in the canals for the longer periods of time otherwise a conc. of 5.25% should be used for desired action.</a:t>
          </a:r>
          <a:endParaRPr lang="en-IN" sz="2000" kern="1200" dirty="0"/>
        </a:p>
      </dsp:txBody>
      <dsp:txXfrm>
        <a:off x="0" y="2418243"/>
        <a:ext cx="8075240" cy="1586629"/>
      </dsp:txXfrm>
    </dsp:sp>
    <dsp:sp modelId="{F6394071-C040-445F-AC28-75757A683F89}">
      <dsp:nvSpPr>
        <dsp:cNvPr id="0" name=""/>
        <dsp:cNvSpPr/>
      </dsp:nvSpPr>
      <dsp:spPr>
        <a:xfrm rot="10800000">
          <a:off x="0" y="1806"/>
          <a:ext cx="8075240" cy="2440236"/>
        </a:xfrm>
        <a:prstGeom prst="upArrowCallou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lumMod val="95000"/>
                  <a:lumOff val="5000"/>
                </a:schemeClr>
              </a:solidFill>
            </a:rPr>
            <a:t>The fear of toxic and chemical complications is the main reason for the that low concentrations are used as an irrigant.</a:t>
          </a:r>
          <a:endParaRPr lang="en-IN" sz="2000" kern="1200" dirty="0">
            <a:solidFill>
              <a:schemeClr val="tx1">
                <a:lumMod val="95000"/>
                <a:lumOff val="5000"/>
              </a:schemeClr>
            </a:solidFill>
          </a:endParaRPr>
        </a:p>
      </dsp:txBody>
      <dsp:txXfrm rot="10800000">
        <a:off x="0" y="1806"/>
        <a:ext cx="8075240" cy="1585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DFE94-1B52-4F40-AE2A-DE47460215D8}">
      <dsp:nvSpPr>
        <dsp:cNvPr id="0" name=""/>
        <dsp:cNvSpPr/>
      </dsp:nvSpPr>
      <dsp:spPr>
        <a:xfrm>
          <a:off x="0" y="11688"/>
          <a:ext cx="7467600" cy="9301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err="1"/>
            <a:t>Polybiguanide</a:t>
          </a:r>
          <a:r>
            <a:rPr lang="en-IN" sz="2400" kern="1200" dirty="0"/>
            <a:t> antibacterial family</a:t>
          </a:r>
        </a:p>
      </dsp:txBody>
      <dsp:txXfrm>
        <a:off x="45406" y="57094"/>
        <a:ext cx="7376788" cy="839338"/>
      </dsp:txXfrm>
    </dsp:sp>
    <dsp:sp modelId="{9CD7B723-BD30-43AF-B989-D12275DE3D6E}">
      <dsp:nvSpPr>
        <dsp:cNvPr id="0" name=""/>
        <dsp:cNvSpPr/>
      </dsp:nvSpPr>
      <dsp:spPr>
        <a:xfrm>
          <a:off x="0" y="1010958"/>
          <a:ext cx="7467600" cy="930150"/>
        </a:xfrm>
        <a:prstGeom prst="roundRect">
          <a:avLst/>
        </a:prstGeom>
        <a:solidFill>
          <a:schemeClr val="accent4">
            <a:hueOff val="338105"/>
            <a:satOff val="-1909"/>
            <a:lumOff val="-32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Developed more than 50 yrs ago, imperial chemical industries in england.</a:t>
          </a:r>
        </a:p>
      </dsp:txBody>
      <dsp:txXfrm>
        <a:off x="45406" y="1056364"/>
        <a:ext cx="7376788" cy="839338"/>
      </dsp:txXfrm>
    </dsp:sp>
    <dsp:sp modelId="{ED52DE0B-C9A3-448F-921B-782127D52565}">
      <dsp:nvSpPr>
        <dsp:cNvPr id="0" name=""/>
        <dsp:cNvSpPr/>
      </dsp:nvSpPr>
      <dsp:spPr>
        <a:xfrm>
          <a:off x="0" y="2010228"/>
          <a:ext cx="7467600" cy="930150"/>
        </a:xfrm>
        <a:prstGeom prst="roundRect">
          <a:avLst/>
        </a:prstGeom>
        <a:solidFill>
          <a:schemeClr val="accent4">
            <a:hueOff val="676210"/>
            <a:satOff val="-3819"/>
            <a:lumOff val="-65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a:t>First marketed in 1953 </a:t>
          </a:r>
          <a:r>
            <a:rPr lang="en-IN" sz="2400" kern="1200" dirty="0" err="1"/>
            <a:t>uk</a:t>
          </a:r>
          <a:r>
            <a:rPr lang="en-IN" sz="2400" kern="1200" dirty="0"/>
            <a:t> in as an antiseptic cream.</a:t>
          </a:r>
        </a:p>
      </dsp:txBody>
      <dsp:txXfrm>
        <a:off x="45406" y="2055634"/>
        <a:ext cx="7376788" cy="839338"/>
      </dsp:txXfrm>
    </dsp:sp>
    <dsp:sp modelId="{5E504820-D5E6-4D9E-99C7-824B0EB1E90E}">
      <dsp:nvSpPr>
        <dsp:cNvPr id="0" name=""/>
        <dsp:cNvSpPr/>
      </dsp:nvSpPr>
      <dsp:spPr>
        <a:xfrm>
          <a:off x="0" y="3009498"/>
          <a:ext cx="7467600" cy="930150"/>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1957 it is used as general disinfection purpose.</a:t>
          </a:r>
        </a:p>
      </dsp:txBody>
      <dsp:txXfrm>
        <a:off x="45406" y="3054904"/>
        <a:ext cx="7376788" cy="8393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8CC83-8F8C-4B46-8811-CFD813A8241C}">
      <dsp:nvSpPr>
        <dsp:cNvPr id="0" name=""/>
        <dsp:cNvSpPr/>
      </dsp:nvSpPr>
      <dsp:spPr>
        <a:xfrm rot="16200000">
          <a:off x="-174310" y="178047"/>
          <a:ext cx="3951337" cy="3595241"/>
        </a:xfrm>
        <a:prstGeom prst="flowChartManualOperation">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rtl="0">
            <a:lnSpc>
              <a:spcPct val="90000"/>
            </a:lnSpc>
            <a:spcBef>
              <a:spcPct val="0"/>
            </a:spcBef>
            <a:spcAft>
              <a:spcPct val="35000"/>
            </a:spcAft>
            <a:buNone/>
          </a:pPr>
          <a:r>
            <a:rPr lang="en-IN" sz="2400" kern="1200" dirty="0"/>
            <a:t>At low concentration (0.2%) low molecular weight substances, specifically potassium and phosphorous, will leak out of the cell. </a:t>
          </a:r>
        </a:p>
      </dsp:txBody>
      <dsp:txXfrm rot="5400000">
        <a:off x="3738" y="790266"/>
        <a:ext cx="3595241" cy="2370803"/>
      </dsp:txXfrm>
    </dsp:sp>
    <dsp:sp modelId="{712BD5B2-8942-4A57-BBA7-DA01E46D1857}">
      <dsp:nvSpPr>
        <dsp:cNvPr id="0" name=""/>
        <dsp:cNvSpPr/>
      </dsp:nvSpPr>
      <dsp:spPr>
        <a:xfrm rot="16200000">
          <a:off x="3690573" y="178047"/>
          <a:ext cx="3951337" cy="3595241"/>
        </a:xfrm>
        <a:prstGeom prst="flowChartManualOperation">
          <a:avLst/>
        </a:prstGeom>
        <a:solidFill>
          <a:schemeClr val="accent1">
            <a:shade val="50000"/>
            <a:hueOff val="-503520"/>
            <a:satOff val="-57123"/>
            <a:lumOff val="511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rtl="0">
            <a:lnSpc>
              <a:spcPct val="90000"/>
            </a:lnSpc>
            <a:spcBef>
              <a:spcPct val="0"/>
            </a:spcBef>
            <a:spcAft>
              <a:spcPct val="35000"/>
            </a:spcAft>
            <a:buNone/>
          </a:pPr>
          <a:r>
            <a:rPr lang="en-IN" sz="2400" kern="1200"/>
            <a:t>On the other hand, at higher concentration (2%), CHX is bactericidal as precipitation of the cytoplasmic contents occurs, which results in cell death.</a:t>
          </a:r>
        </a:p>
      </dsp:txBody>
      <dsp:txXfrm rot="5400000">
        <a:off x="3868621" y="790266"/>
        <a:ext cx="3595241" cy="2370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CFA4C-DCBA-4BE4-A8F6-ABEE7862A521}">
      <dsp:nvSpPr>
        <dsp:cNvPr id="0" name=""/>
        <dsp:cNvSpPr/>
      </dsp:nvSpPr>
      <dsp:spPr>
        <a:xfrm>
          <a:off x="0" y="0"/>
          <a:ext cx="3951336" cy="3951336"/>
        </a:xfrm>
        <a:prstGeom prst="pie">
          <a:avLst>
            <a:gd name="adj1" fmla="val 5400000"/>
            <a:gd name="adj2" fmla="val 16200000"/>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B254C-B072-4DA9-ADB0-22ABB53770D2}">
      <dsp:nvSpPr>
        <dsp:cNvPr id="0" name=""/>
        <dsp:cNvSpPr/>
      </dsp:nvSpPr>
      <dsp:spPr>
        <a:xfrm>
          <a:off x="1975668" y="0"/>
          <a:ext cx="5491931" cy="3951336"/>
        </a:xfrm>
        <a:prstGeom prst="rect">
          <a:avLst/>
        </a:prstGeom>
        <a:solidFill>
          <a:schemeClr val="lt1">
            <a:alpha val="9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IN" sz="2500" kern="1200"/>
            <a:t>CHX has the ability to bind anionic molecules such as phosphate present in the structure of hydroxyapatite. </a:t>
          </a:r>
        </a:p>
      </dsp:txBody>
      <dsp:txXfrm>
        <a:off x="1975668" y="0"/>
        <a:ext cx="5491931" cy="1876885"/>
      </dsp:txXfrm>
    </dsp:sp>
    <dsp:sp modelId="{DB9C5202-9AB8-4C6B-9EB3-A827680ED1E9}">
      <dsp:nvSpPr>
        <dsp:cNvPr id="0" name=""/>
        <dsp:cNvSpPr/>
      </dsp:nvSpPr>
      <dsp:spPr>
        <a:xfrm>
          <a:off x="1037225" y="1876885"/>
          <a:ext cx="1876885" cy="1876885"/>
        </a:xfrm>
        <a:prstGeom prst="pie">
          <a:avLst>
            <a:gd name="adj1" fmla="val 5400000"/>
            <a:gd name="adj2" fmla="val 16200000"/>
          </a:avLst>
        </a:prstGeom>
        <a:solidFill>
          <a:schemeClr val="accent1">
            <a:shade val="50000"/>
            <a:hueOff val="-503520"/>
            <a:satOff val="-57123"/>
            <a:lumOff val="511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9526B-197B-4259-8EE9-2BBC86FF386A}">
      <dsp:nvSpPr>
        <dsp:cNvPr id="0" name=""/>
        <dsp:cNvSpPr/>
      </dsp:nvSpPr>
      <dsp:spPr>
        <a:xfrm>
          <a:off x="1975668" y="1876885"/>
          <a:ext cx="5491931" cy="1876885"/>
        </a:xfrm>
        <a:prstGeom prst="rect">
          <a:avLst/>
        </a:prstGeom>
        <a:solidFill>
          <a:schemeClr val="lt1">
            <a:alpha val="90000"/>
            <a:hueOff val="0"/>
            <a:satOff val="0"/>
            <a:lumOff val="0"/>
            <a:alphaOff val="0"/>
          </a:schemeClr>
        </a:solidFill>
        <a:ln w="19050" cap="flat" cmpd="sng" algn="ctr">
          <a:solidFill>
            <a:schemeClr val="accent1">
              <a:shade val="50000"/>
              <a:hueOff val="-503520"/>
              <a:satOff val="-57123"/>
              <a:lumOff val="51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IN" sz="2500" kern="1200"/>
            <a:t>Phosphate exists in calcium carbonate complexes in dentin. CHX can bind phosphate, which leads to release of small amounts of calcium from the root canal dentin.</a:t>
          </a:r>
        </a:p>
      </dsp:txBody>
      <dsp:txXfrm>
        <a:off x="1975668" y="1876885"/>
        <a:ext cx="5491931" cy="1876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C9039-9223-428F-BAA1-F46D104D10B1}"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D998D-AA0F-4AAF-A2BE-9621ECDE80D5}" type="slidenum">
              <a:rPr lang="en-US" smtClean="0"/>
              <a:t>‹#›</a:t>
            </a:fld>
            <a:endParaRPr lang="en-US"/>
          </a:p>
        </p:txBody>
      </p:sp>
    </p:spTree>
    <p:extLst>
      <p:ext uri="{BB962C8B-B14F-4D97-AF65-F5344CB8AC3E}">
        <p14:creationId xmlns:p14="http://schemas.microsoft.com/office/powerpoint/2010/main" val="23607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During the process, hydrogen in the amino groups (-HN_) is replaced by chlorine (-</a:t>
            </a:r>
            <a:r>
              <a:rPr lang="en-IN" sz="1200" dirty="0" err="1"/>
              <a:t>NCl</a:t>
            </a:r>
            <a:r>
              <a:rPr lang="en-IN" sz="1200" dirty="0"/>
              <a:t>_) thereby forming chloramine, which plays an important role in antimicrobial effectiveness</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92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CHX is a positively charged hydrophobic and lipophilic molecule that interacts with phospholipids and lipopolysaccharides on the cell membrane of bacteria and enters the cell through some type of active or passive transport mechanism. </a:t>
            </a:r>
          </a:p>
          <a:p>
            <a:endParaRPr lang="en-IN" sz="1200" dirty="0"/>
          </a:p>
          <a:p>
            <a:r>
              <a:rPr lang="en-IN" sz="1200" dirty="0"/>
              <a:t>Its efficacy is because of the interaction of the positive charge of the molecule with the negatively charged phosphate groups on microbial cell wall which alters the cells’ osmotic equilibrium. </a:t>
            </a:r>
          </a:p>
          <a:p>
            <a:endParaRPr lang="en-IN" sz="1200" dirty="0"/>
          </a:p>
          <a:p>
            <a:r>
              <a:rPr lang="en-IN" dirty="0"/>
              <a:t>This increases the permeability of the cell wall, allowing the CHX molecule to penetrate into the bacteria.</a:t>
            </a:r>
          </a:p>
          <a:p>
            <a:endParaRPr lang="en-IN" dirty="0"/>
          </a:p>
          <a:p>
            <a:r>
              <a:rPr lang="en-IN" dirty="0"/>
              <a:t>Damage to this delicate membrane is followed by leakage of intracellular constituents, particularly phosphate entities such as adenosine triphosphate and nucleic acids. </a:t>
            </a:r>
          </a:p>
          <a:p>
            <a:endParaRPr lang="en-IN" dirty="0"/>
          </a:p>
          <a:p>
            <a:r>
              <a:rPr lang="en-IN" dirty="0"/>
              <a:t>As a consequence, the cytoplasm becomes congealed, with resultant reduction in leakage; thus, there is a biphasic effect on membrane permeability. CHX antimicrobial activity is pH dependant, with the optimal range being 5.5–0.7</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1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studies have reported that the </a:t>
            </a:r>
            <a:r>
              <a:rPr lang="en-IN" dirty="0" err="1"/>
              <a:t>substantivity</a:t>
            </a:r>
            <a:r>
              <a:rPr lang="en-IN" dirty="0"/>
              <a:t> of CHX can last for longer periods of time.</a:t>
            </a:r>
          </a:p>
          <a:p>
            <a:endParaRPr lang="en-IN" sz="120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73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Less common side effects are</a:t>
            </a:r>
            <a:endParaRPr lang="en-IN" sz="120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61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Solvent action of hydrogen peroxide is much less than that of </a:t>
            </a:r>
            <a:r>
              <a:rPr lang="en-US" dirty="0" err="1"/>
              <a:t>NaOCl</a:t>
            </a:r>
            <a:r>
              <a:rPr lang="en-US" dirty="0"/>
              <a:t>.</a:t>
            </a:r>
            <a:endParaRPr lang="en-SG"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55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Superoxide anion</a:t>
            </a:r>
            <a:r>
              <a:rPr lang="en-IN" baseline="0" dirty="0"/>
              <a:t> and hydroxyl radical</a:t>
            </a:r>
            <a:endParaRPr lang="en-IN"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108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3E5F1F8F-ABDD-47D0-B937-EE050D03A143}" type="slidenum">
              <a:rPr lang="en-IN" smtClean="0"/>
              <a:pPr/>
              <a:t>‹#›</a:t>
            </a:fld>
            <a:endParaRPr lang="en-IN"/>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8709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413996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428744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6856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1307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
        <p:nvSpPr>
          <p:cNvPr id="9" name="Content Placeholder 8"/>
          <p:cNvSpPr>
            <a:spLocks noGrp="1"/>
          </p:cNvSpPr>
          <p:nvPr>
            <p:ph sz="quarter" idx="13"/>
          </p:nvPr>
        </p:nvSpPr>
        <p:spPr>
          <a:xfrm>
            <a:off x="1121664"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006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F1F8F-ABDD-47D0-B937-EE050D03A143}" type="slidenum">
              <a:rPr lang="en-IN" smtClean="0"/>
              <a:pPr/>
              <a:t>‹#›</a:t>
            </a:fld>
            <a:endParaRPr lang="en-IN"/>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Content Placeholder 12"/>
          <p:cNvSpPr>
            <a:spLocks noGrp="1"/>
          </p:cNvSpPr>
          <p:nvPr>
            <p:ph sz="quarter" idx="13"/>
          </p:nvPr>
        </p:nvSpPr>
        <p:spPr>
          <a:xfrm>
            <a:off x="1121664" y="2743199"/>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925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31048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14370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40059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76973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E5F1F8F-ABDD-47D0-B937-EE050D03A143}" type="slidenum">
              <a:rPr lang="en-IN" smtClean="0"/>
              <a:pPr/>
              <a:t>‹#›</a:t>
            </a:fld>
            <a:endParaRPr lang="en-IN"/>
          </a:p>
        </p:txBody>
      </p:sp>
    </p:spTree>
    <p:extLst>
      <p:ext uri="{BB962C8B-B14F-4D97-AF65-F5344CB8AC3E}">
        <p14:creationId xmlns:p14="http://schemas.microsoft.com/office/powerpoint/2010/main" val="2894257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928939" y="1143001"/>
            <a:ext cx="7488237" cy="415925"/>
          </a:xfrm>
          <a:prstGeom prst="rect">
            <a:avLst/>
          </a:prstGeom>
          <a:noFill/>
          <a:ln w="9525">
            <a:noFill/>
            <a:miter lim="800000"/>
            <a:headEnd/>
            <a:tailEnd/>
          </a:ln>
        </p:spPr>
        <p:txBody>
          <a:bodyPr>
            <a:spAutoFit/>
          </a:bodyPr>
          <a:lstStyle/>
          <a:p>
            <a:r>
              <a:rPr lang="en-US" sz="2100">
                <a:solidFill>
                  <a:prstClr val="black"/>
                </a:solidFill>
                <a:latin typeface="Book Antiqua" pitchFamily="18" charset="0"/>
              </a:rPr>
              <a:t>RUNGTA COLLEGE OF DENTAL SCIENCES &amp; RESEARCH </a:t>
            </a:r>
          </a:p>
        </p:txBody>
      </p:sp>
      <p:sp>
        <p:nvSpPr>
          <p:cNvPr id="8195" name="TextBox 3"/>
          <p:cNvSpPr txBox="1">
            <a:spLocks noChangeArrowheads="1"/>
          </p:cNvSpPr>
          <p:nvPr/>
        </p:nvSpPr>
        <p:spPr bwMode="auto">
          <a:xfrm>
            <a:off x="1633538" y="2708276"/>
            <a:ext cx="5453062" cy="830997"/>
          </a:xfrm>
          <a:prstGeom prst="rect">
            <a:avLst/>
          </a:prstGeom>
          <a:noFill/>
          <a:ln w="9525">
            <a:noFill/>
            <a:miter lim="800000"/>
            <a:headEnd/>
            <a:tailEnd/>
          </a:ln>
        </p:spPr>
        <p:txBody>
          <a:bodyPr wrap="square">
            <a:spAutoFit/>
          </a:bodyPr>
          <a:lstStyle/>
          <a:p>
            <a:r>
              <a:rPr lang="en-US" sz="2100" dirty="0">
                <a:solidFill>
                  <a:prstClr val="black"/>
                </a:solidFill>
                <a:latin typeface="Book Antiqua" pitchFamily="18" charset="0"/>
              </a:rPr>
              <a:t>TITLE OF THE TOPIC:</a:t>
            </a:r>
            <a:r>
              <a:rPr lang="en-IN" sz="2400" dirty="0">
                <a:solidFill>
                  <a:prstClr val="black"/>
                </a:solidFill>
                <a:latin typeface="Cambria"/>
              </a:rPr>
              <a:t>IRRIGANTS AND IRRIGATION</a:t>
            </a:r>
            <a:endParaRPr lang="en-US" sz="2100" dirty="0">
              <a:solidFill>
                <a:prstClr val="black"/>
              </a:solidFill>
              <a:latin typeface="Book Antiqua" pitchFamily="18" charset="0"/>
            </a:endParaRPr>
          </a:p>
        </p:txBody>
      </p:sp>
      <p:sp>
        <p:nvSpPr>
          <p:cNvPr id="8196" name="TextBox 5"/>
          <p:cNvSpPr txBox="1">
            <a:spLocks noChangeArrowheads="1"/>
          </p:cNvSpPr>
          <p:nvPr/>
        </p:nvSpPr>
        <p:spPr bwMode="auto">
          <a:xfrm>
            <a:off x="1676401" y="5143500"/>
            <a:ext cx="8545513" cy="738188"/>
          </a:xfrm>
          <a:prstGeom prst="rect">
            <a:avLst/>
          </a:prstGeom>
          <a:noFill/>
          <a:ln w="9525">
            <a:noFill/>
            <a:miter lim="800000"/>
            <a:headEnd/>
            <a:tailEnd/>
          </a:ln>
        </p:spPr>
        <p:txBody>
          <a:bodyPr>
            <a:spAutoFit/>
          </a:bodyPr>
          <a:lstStyle/>
          <a:p>
            <a:pPr algn="ctr"/>
            <a:r>
              <a:rPr lang="en-US" sz="2100">
                <a:solidFill>
                  <a:prstClr val="black"/>
                </a:solidFill>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1524001"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solidFill>
                  <a:prstClr val="black">
                    <a:lumMod val="50000"/>
                    <a:lumOff val="50000"/>
                  </a:prstClr>
                </a:solidFill>
              </a:rPr>
              <a:pPr/>
              <a:t>1</a:t>
            </a:fld>
            <a:endParaRPr lang="en-US">
              <a:solidFill>
                <a:prstClr val="black">
                  <a:lumMod val="50000"/>
                  <a:lumOff val="50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Toxicity</a:t>
            </a:r>
          </a:p>
        </p:txBody>
      </p:sp>
      <p:graphicFrame>
        <p:nvGraphicFramePr>
          <p:cNvPr id="6" name="Content Placeholder 5"/>
          <p:cNvGraphicFramePr>
            <a:graphicFrameLocks noGrp="1"/>
          </p:cNvGraphicFramePr>
          <p:nvPr>
            <p:ph idx="1"/>
          </p:nvPr>
        </p:nvGraphicFramePr>
        <p:xfrm>
          <a:off x="2362200" y="1700809"/>
          <a:ext cx="7467600" cy="39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991544" y="5877273"/>
            <a:ext cx="835292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dirty="0" err="1">
                <a:solidFill>
                  <a:prstClr val="white"/>
                </a:solidFill>
                <a:latin typeface="Cambria"/>
              </a:rPr>
              <a:t>Mohammadi</a:t>
            </a:r>
            <a:r>
              <a:rPr lang="en-IN" dirty="0">
                <a:solidFill>
                  <a:prstClr val="white"/>
                </a:solidFill>
                <a:latin typeface="Cambria"/>
              </a:rPr>
              <a:t>: Sodium hypochlorite in </a:t>
            </a:r>
            <a:r>
              <a:rPr lang="en-IN" dirty="0" err="1">
                <a:solidFill>
                  <a:prstClr val="white"/>
                </a:solidFill>
                <a:latin typeface="Cambria"/>
              </a:rPr>
              <a:t>endodontics</a:t>
            </a:r>
            <a:r>
              <a:rPr lang="en-IN" dirty="0">
                <a:solidFill>
                  <a:prstClr val="white"/>
                </a:solidFill>
                <a:latin typeface="Cambria"/>
              </a:rPr>
              <a:t>: an update review International Dental Journal (2008) Vol. 58/No.6</a:t>
            </a:r>
          </a:p>
        </p:txBody>
      </p:sp>
    </p:spTree>
    <p:extLst>
      <p:ext uri="{BB962C8B-B14F-4D97-AF65-F5344CB8AC3E}">
        <p14:creationId xmlns:p14="http://schemas.microsoft.com/office/powerpoint/2010/main" val="200960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 The drawbacks of </a:t>
            </a:r>
            <a:r>
              <a:rPr lang="en-US" sz="4400" dirty="0" err="1">
                <a:solidFill>
                  <a:schemeClr val="tx1"/>
                </a:solidFill>
              </a:rPr>
              <a:t>NaOCl</a:t>
            </a:r>
            <a:endParaRPr lang="en-IN" sz="4400" dirty="0">
              <a:solidFill>
                <a:schemeClr val="tx1"/>
              </a:solidFill>
            </a:endParaRPr>
          </a:p>
        </p:txBody>
      </p:sp>
      <p:graphicFrame>
        <p:nvGraphicFramePr>
          <p:cNvPr id="4" name="Content Placeholder 3"/>
          <p:cNvGraphicFramePr>
            <a:graphicFrameLocks noGrp="1"/>
          </p:cNvGraphicFramePr>
          <p:nvPr>
            <p:ph idx="1"/>
          </p:nvPr>
        </p:nvGraphicFramePr>
        <p:xfrm>
          <a:off x="2362200" y="170080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83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63552" y="1582560"/>
          <a:ext cx="8075240" cy="400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27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CHLORHEXIDINE GLUCONATE</a:t>
            </a:r>
            <a:endParaRPr lang="en-IN" sz="4400"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53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concentration</a:t>
            </a:r>
          </a:p>
        </p:txBody>
      </p:sp>
      <p:graphicFrame>
        <p:nvGraphicFramePr>
          <p:cNvPr id="5" name="Content Placeholder 4"/>
          <p:cNvGraphicFramePr>
            <a:graphicFrameLocks noGrp="1"/>
          </p:cNvGraphicFramePr>
          <p:nvPr>
            <p:ph idx="1"/>
          </p:nvPr>
        </p:nvGraphicFramePr>
        <p:xfrm>
          <a:off x="2362200" y="1556793"/>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03512" y="5949281"/>
            <a:ext cx="8784976"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dirty="0" err="1">
                <a:solidFill>
                  <a:prstClr val="white"/>
                </a:solidFill>
                <a:latin typeface="Cambria"/>
              </a:rPr>
              <a:t>Mohammadi</a:t>
            </a:r>
            <a:r>
              <a:rPr lang="en-IN" dirty="0">
                <a:solidFill>
                  <a:prstClr val="white"/>
                </a:solidFill>
                <a:latin typeface="Cambria"/>
              </a:rPr>
              <a:t> &amp; Abbott Chlorhexidine in </a:t>
            </a:r>
            <a:r>
              <a:rPr lang="en-IN" dirty="0" err="1">
                <a:solidFill>
                  <a:prstClr val="white"/>
                </a:solidFill>
                <a:latin typeface="Cambria"/>
              </a:rPr>
              <a:t>endodontics</a:t>
            </a:r>
            <a:r>
              <a:rPr lang="en-IN" dirty="0">
                <a:solidFill>
                  <a:prstClr val="white"/>
                </a:solidFill>
                <a:latin typeface="Cambria"/>
              </a:rPr>
              <a:t> 2009 International Endodontic Journal</a:t>
            </a:r>
          </a:p>
        </p:txBody>
      </p:sp>
    </p:spTree>
    <p:extLst>
      <p:ext uri="{BB962C8B-B14F-4D97-AF65-F5344CB8AC3E}">
        <p14:creationId xmlns:p14="http://schemas.microsoft.com/office/powerpoint/2010/main" val="392854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p:txBody>
          <a:bodyPr/>
          <a:lstStyle/>
          <a:p>
            <a:endParaRPr lang="en-IN"/>
          </a:p>
        </p:txBody>
      </p:sp>
      <p:pic>
        <p:nvPicPr>
          <p:cNvPr id="1026" name="Picture 2" descr="An external file that holds a picture, illustration, etc.&#10;Object name is JCD-13-256-g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332657"/>
            <a:ext cx="7704856" cy="6007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50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err="1"/>
              <a:t>Substantivity</a:t>
            </a:r>
            <a:endParaRPr lang="en-IN" sz="4400" dirty="0"/>
          </a:p>
        </p:txBody>
      </p:sp>
      <p:sp>
        <p:nvSpPr>
          <p:cNvPr id="4" name="Content Placeholder 3"/>
          <p:cNvSpPr>
            <a:spLocks noGrp="1"/>
          </p:cNvSpPr>
          <p:nvPr>
            <p:ph idx="1"/>
          </p:nvPr>
        </p:nvSpPr>
        <p:spPr>
          <a:ln>
            <a:noFill/>
          </a:ln>
        </p:spPr>
        <p:style>
          <a:lnRef idx="2">
            <a:schemeClr val="accent6"/>
          </a:lnRef>
          <a:fillRef idx="1">
            <a:schemeClr val="lt1"/>
          </a:fillRef>
          <a:effectRef idx="0">
            <a:schemeClr val="accent6"/>
          </a:effectRef>
          <a:fontRef idx="minor">
            <a:schemeClr val="dk1"/>
          </a:fontRef>
        </p:style>
        <p:txBody>
          <a:bodyPr>
            <a:normAutofit/>
          </a:bodyPr>
          <a:lstStyle/>
          <a:p>
            <a:r>
              <a:rPr lang="en-IN" dirty="0"/>
              <a:t>Chlorhexidine have a unique feature - dentine medicated with it acquires antimicrobial </a:t>
            </a:r>
            <a:r>
              <a:rPr lang="en-IN" dirty="0" err="1"/>
              <a:t>substantivity</a:t>
            </a:r>
            <a:r>
              <a:rPr lang="en-IN" dirty="0"/>
              <a:t>.</a:t>
            </a:r>
          </a:p>
          <a:p>
            <a:pPr marL="0" indent="0">
              <a:buNone/>
            </a:pPr>
            <a:endParaRPr lang="en-IN" dirty="0"/>
          </a:p>
          <a:p>
            <a:pPr marL="0" indent="0">
              <a:buNone/>
            </a:pPr>
            <a:endParaRPr lang="en-IN" dirty="0"/>
          </a:p>
          <a:p>
            <a:r>
              <a:rPr lang="en-IN" dirty="0"/>
              <a:t>The positively charged ions released by CHX can adsorb into dentine and prevent microbial colonization on the dentine surface for some time beyond the actual the period of time of application of the medicament.</a:t>
            </a:r>
          </a:p>
        </p:txBody>
      </p:sp>
      <p:sp>
        <p:nvSpPr>
          <p:cNvPr id="3" name="Rectangle 2"/>
          <p:cNvSpPr/>
          <p:nvPr/>
        </p:nvSpPr>
        <p:spPr>
          <a:xfrm>
            <a:off x="2567608" y="3239979"/>
            <a:ext cx="216024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IN" sz="1600" dirty="0">
                <a:solidFill>
                  <a:prstClr val="white"/>
                </a:solidFill>
                <a:latin typeface="Cambria"/>
              </a:rPr>
              <a:t> </a:t>
            </a:r>
            <a:r>
              <a:rPr lang="en-IN" sz="1600" dirty="0" err="1">
                <a:solidFill>
                  <a:prstClr val="white"/>
                </a:solidFill>
                <a:latin typeface="Cambria"/>
              </a:rPr>
              <a:t>Khademi</a:t>
            </a:r>
            <a:r>
              <a:rPr lang="en-IN" sz="1600" dirty="0">
                <a:solidFill>
                  <a:prstClr val="white"/>
                </a:solidFill>
                <a:latin typeface="Cambria"/>
              </a:rPr>
              <a:t> et al. 2006</a:t>
            </a:r>
            <a:br>
              <a:rPr lang="en-IN" sz="1600" dirty="0">
                <a:solidFill>
                  <a:prstClr val="white"/>
                </a:solidFill>
                <a:latin typeface="Cambria"/>
              </a:rPr>
            </a:br>
            <a:endParaRPr lang="en-IN" sz="800" dirty="0">
              <a:solidFill>
                <a:prstClr val="white"/>
              </a:solidFill>
              <a:latin typeface="Cambria"/>
            </a:endParaRPr>
          </a:p>
        </p:txBody>
      </p:sp>
    </p:spTree>
    <p:extLst>
      <p:ext uri="{BB962C8B-B14F-4D97-AF65-F5344CB8AC3E}">
        <p14:creationId xmlns:p14="http://schemas.microsoft.com/office/powerpoint/2010/main" val="258313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dirty="0"/>
          </a:p>
        </p:txBody>
      </p:sp>
      <p:sp>
        <p:nvSpPr>
          <p:cNvPr id="3" name="Content Placeholder 2"/>
          <p:cNvSpPr>
            <a:spLocks noGrp="1"/>
          </p:cNvSpPr>
          <p:nvPr>
            <p:ph idx="1"/>
          </p:nvPr>
        </p:nvSpPr>
        <p:spPr>
          <a:xfrm>
            <a:off x="2135560" y="2038390"/>
            <a:ext cx="8064896" cy="3910891"/>
          </a:xfrm>
        </p:spPr>
        <p:txBody>
          <a:bodyPr>
            <a:normAutofit/>
          </a:bodyPr>
          <a:lstStyle/>
          <a:p>
            <a:r>
              <a:rPr lang="en-IN" dirty="0"/>
              <a:t>Antimicrobial </a:t>
            </a:r>
            <a:r>
              <a:rPr lang="en-IN" dirty="0" err="1"/>
              <a:t>substantivity</a:t>
            </a:r>
            <a:r>
              <a:rPr lang="en-IN" dirty="0"/>
              <a:t> depends on the number of CHX molecules available to interact with the dentine.</a:t>
            </a:r>
          </a:p>
          <a:p>
            <a:endParaRPr lang="en-IN" dirty="0"/>
          </a:p>
          <a:p>
            <a:r>
              <a:rPr lang="en-IN" dirty="0"/>
              <a:t>Therefore, medicating the canal with a more concentrated CHX preparation should result in increased resistance to microbial colonization.</a:t>
            </a:r>
          </a:p>
          <a:p>
            <a:endParaRPr lang="en-IN" dirty="0"/>
          </a:p>
        </p:txBody>
      </p:sp>
    </p:spTree>
    <p:extLst>
      <p:ext uri="{BB962C8B-B14F-4D97-AF65-F5344CB8AC3E}">
        <p14:creationId xmlns:p14="http://schemas.microsoft.com/office/powerpoint/2010/main" val="183122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dirty="0"/>
          </a:p>
        </p:txBody>
      </p:sp>
      <p:sp>
        <p:nvSpPr>
          <p:cNvPr id="3" name="Content Placeholder 2"/>
          <p:cNvSpPr>
            <a:spLocks noGrp="1"/>
          </p:cNvSpPr>
          <p:nvPr>
            <p:ph idx="1"/>
          </p:nvPr>
        </p:nvSpPr>
        <p:spPr>
          <a:xfrm>
            <a:off x="2351584" y="1844826"/>
            <a:ext cx="7467600" cy="1440159"/>
          </a:xfrm>
        </p:spPr>
        <p:style>
          <a:lnRef idx="1">
            <a:schemeClr val="accent6"/>
          </a:lnRef>
          <a:fillRef idx="3">
            <a:schemeClr val="accent6"/>
          </a:fillRef>
          <a:effectRef idx="2">
            <a:schemeClr val="accent6"/>
          </a:effectRef>
          <a:fontRef idx="minor">
            <a:schemeClr val="lt1"/>
          </a:fontRef>
        </p:style>
        <p:txBody>
          <a:bodyPr>
            <a:normAutofit/>
          </a:bodyPr>
          <a:lstStyle/>
          <a:p>
            <a:r>
              <a:rPr lang="en-IN" dirty="0" err="1"/>
              <a:t>Khademi</a:t>
            </a:r>
            <a:r>
              <a:rPr lang="en-IN" dirty="0"/>
              <a:t> et al. found that 5 min application of 2% CHX solution induced </a:t>
            </a:r>
            <a:r>
              <a:rPr lang="en-IN" dirty="0" err="1"/>
              <a:t>substantivity</a:t>
            </a:r>
            <a:r>
              <a:rPr lang="en-IN" dirty="0"/>
              <a:t> for up to 4 weeks. </a:t>
            </a:r>
          </a:p>
        </p:txBody>
      </p:sp>
      <p:sp>
        <p:nvSpPr>
          <p:cNvPr id="4" name="Content Placeholder 2"/>
          <p:cNvSpPr txBox="1">
            <a:spLocks/>
          </p:cNvSpPr>
          <p:nvPr/>
        </p:nvSpPr>
        <p:spPr>
          <a:xfrm>
            <a:off x="2362200" y="3717032"/>
            <a:ext cx="7467600" cy="196667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dk1"/>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dk1"/>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dk1"/>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dk1"/>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dk1"/>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dk1"/>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dk1"/>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dk1"/>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dk1"/>
                </a:solidFill>
                <a:latin typeface="+mn-lt"/>
                <a:ea typeface="+mn-ea"/>
                <a:cs typeface="+mn-cs"/>
              </a:defRPr>
            </a:lvl9pPr>
          </a:lstStyle>
          <a:p>
            <a:pPr>
              <a:buClr>
                <a:srgbClr val="A63212"/>
              </a:buClr>
            </a:pPr>
            <a:r>
              <a:rPr lang="en-IN" dirty="0">
                <a:solidFill>
                  <a:prstClr val="white"/>
                </a:solidFill>
                <a:latin typeface="Cambria"/>
              </a:rPr>
              <a:t>Rosenthal et al.  evaluated the </a:t>
            </a:r>
            <a:r>
              <a:rPr lang="en-IN" dirty="0" err="1">
                <a:solidFill>
                  <a:prstClr val="white"/>
                </a:solidFill>
                <a:latin typeface="Cambria"/>
              </a:rPr>
              <a:t>substantivity</a:t>
            </a:r>
            <a:r>
              <a:rPr lang="en-IN" dirty="0">
                <a:solidFill>
                  <a:prstClr val="white"/>
                </a:solidFill>
                <a:latin typeface="Cambria"/>
              </a:rPr>
              <a:t> of 2% CHX solution within the root canal system after 10 min of application and they reported that the CHX was retained in the root canal dentine in </a:t>
            </a:r>
            <a:r>
              <a:rPr lang="en-IN" dirty="0" err="1">
                <a:solidFill>
                  <a:prstClr val="white"/>
                </a:solidFill>
                <a:latin typeface="Cambria"/>
              </a:rPr>
              <a:t>antimicrobially</a:t>
            </a:r>
            <a:r>
              <a:rPr lang="en-IN" dirty="0">
                <a:solidFill>
                  <a:prstClr val="white"/>
                </a:solidFill>
                <a:latin typeface="Cambria"/>
              </a:rPr>
              <a:t> effective amounts for up to 12 weeks.</a:t>
            </a:r>
          </a:p>
          <a:p>
            <a:pPr>
              <a:buClr>
                <a:srgbClr val="A63212"/>
              </a:buClr>
            </a:pPr>
            <a:endParaRPr lang="en-IN" dirty="0">
              <a:solidFill>
                <a:prstClr val="black"/>
              </a:solidFill>
              <a:latin typeface="Cambria"/>
            </a:endParaRPr>
          </a:p>
        </p:txBody>
      </p:sp>
    </p:spTree>
    <p:extLst>
      <p:ext uri="{BB962C8B-B14F-4D97-AF65-F5344CB8AC3E}">
        <p14:creationId xmlns:p14="http://schemas.microsoft.com/office/powerpoint/2010/main" val="166142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t>Effect of CHX on dentin</a:t>
            </a:r>
            <a:br>
              <a:rPr lang="en-IN" sz="4400" dirty="0"/>
            </a:br>
            <a:endParaRPr lang="en-IN" sz="4400"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46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4776" y="1314450"/>
            <a:ext cx="6945313" cy="827088"/>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2057400" y="2816225"/>
          <a:ext cx="7674428" cy="332029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2405064" y="2266950"/>
            <a:ext cx="7348537" cy="738188"/>
          </a:xfrm>
          <a:prstGeom prst="rect">
            <a:avLst/>
          </a:prstGeom>
          <a:noFill/>
          <a:ln w="9525">
            <a:noFill/>
            <a:miter lim="800000"/>
            <a:headEnd/>
            <a:tailEnd/>
          </a:ln>
        </p:spPr>
        <p:txBody>
          <a:bodyPr>
            <a:spAutoFit/>
          </a:bodyPr>
          <a:lstStyle/>
          <a:p>
            <a:r>
              <a:rPr lang="en-US" sz="2100" b="1">
                <a:solidFill>
                  <a:prstClr val="black"/>
                </a:solidFill>
                <a:latin typeface="Times New Roman" pitchFamily="18" charset="0"/>
                <a:cs typeface="Times New Roman" pitchFamily="18" charset="0"/>
              </a:rPr>
              <a:t>At the end of this presentation the learner is expected to know ;</a:t>
            </a:r>
            <a:endParaRPr lang="en-US" sz="2100">
              <a:solidFill>
                <a:prstClr val="black"/>
              </a:solidFill>
              <a:latin typeface="Cambria"/>
            </a:endParaRPr>
          </a:p>
        </p:txBody>
      </p:sp>
      <p:sp>
        <p:nvSpPr>
          <p:cNvPr id="9242" name="Slide Number Placeholder 4"/>
          <p:cNvSpPr>
            <a:spLocks noGrp="1" noChangeArrowheads="1"/>
          </p:cNvSpPr>
          <p:nvPr>
            <p:ph type="sldNum" sz="quarter" idx="11"/>
          </p:nvPr>
        </p:nvSpPr>
        <p:spPr bwMode="auto">
          <a:xfrm rot="5400000">
            <a:off x="8513763" y="3736976"/>
            <a:ext cx="3200400" cy="365125"/>
          </a:xfrm>
          <a:noFill/>
          <a:ln>
            <a:miter lim="800000"/>
            <a:headEnd/>
            <a:tailEnd/>
          </a:ln>
        </p:spPr>
        <p:txBody>
          <a:bodyPr/>
          <a:lstStyle/>
          <a:p>
            <a:pPr algn="l"/>
            <a:fld id="{5C470C57-D0EE-49A7-AE61-940FD1D57264}" type="slidenum">
              <a:rPr lang="en-US" sz="1200">
                <a:solidFill>
                  <a:srgbClr val="4C1304"/>
                </a:solidFill>
              </a:rPr>
              <a:pPr algn="l"/>
              <a:t>2</a:t>
            </a:fld>
            <a:endParaRPr lang="en-US" sz="1200">
              <a:solidFill>
                <a:srgbClr val="4C130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t>Antibacterial activity</a:t>
            </a:r>
          </a:p>
        </p:txBody>
      </p:sp>
      <p:sp>
        <p:nvSpPr>
          <p:cNvPr id="3" name="Content Placeholder 2"/>
          <p:cNvSpPr>
            <a:spLocks noGrp="1"/>
          </p:cNvSpPr>
          <p:nvPr>
            <p:ph idx="1"/>
          </p:nvPr>
        </p:nvSpPr>
        <p:spPr>
          <a:xfrm>
            <a:off x="2351584" y="2060849"/>
            <a:ext cx="7467600" cy="3951337"/>
          </a:xfrm>
        </p:spPr>
        <p:style>
          <a:lnRef idx="1">
            <a:schemeClr val="accent1"/>
          </a:lnRef>
          <a:fillRef idx="2">
            <a:schemeClr val="accent1"/>
          </a:fillRef>
          <a:effectRef idx="1">
            <a:schemeClr val="accent1"/>
          </a:effectRef>
          <a:fontRef idx="minor">
            <a:schemeClr val="dk1"/>
          </a:fontRef>
        </p:style>
        <p:txBody>
          <a:bodyPr>
            <a:normAutofit/>
          </a:bodyPr>
          <a:lstStyle/>
          <a:p>
            <a:r>
              <a:rPr lang="en-IN" dirty="0" err="1"/>
              <a:t>Basson</a:t>
            </a:r>
            <a:r>
              <a:rPr lang="en-IN" dirty="0"/>
              <a:t> and </a:t>
            </a:r>
            <a:r>
              <a:rPr lang="en-IN" dirty="0" err="1"/>
              <a:t>Tait</a:t>
            </a:r>
            <a:r>
              <a:rPr lang="en-IN" dirty="0"/>
              <a:t> compared the ex vivo effectiveness of calcium hydroxide, iodine potassium iodide (IKI), and CHX solution in disinfecting root canal systems that were infected with </a:t>
            </a:r>
            <a:r>
              <a:rPr lang="en-IN" i="1" dirty="0" err="1"/>
              <a:t>Actinomyces</a:t>
            </a:r>
            <a:r>
              <a:rPr lang="en-IN" i="1" dirty="0"/>
              <a:t> </a:t>
            </a:r>
            <a:r>
              <a:rPr lang="en-IN" i="1" dirty="0" err="1"/>
              <a:t>israelii</a:t>
            </a:r>
            <a:r>
              <a:rPr lang="en-IN" dirty="0"/>
              <a:t>. </a:t>
            </a:r>
          </a:p>
          <a:p>
            <a:endParaRPr lang="en-IN" dirty="0"/>
          </a:p>
          <a:p>
            <a:r>
              <a:rPr lang="en-IN" u="sng" dirty="0"/>
              <a:t>The root canals were exposed to either IKI, calcium hydroxide, or 2% CHX for periods of 3, 7, and 60 days. CHX was the only disinfectant that was able to eliminate </a:t>
            </a:r>
            <a:r>
              <a:rPr lang="en-IN" i="1" u="sng" dirty="0"/>
              <a:t>A </a:t>
            </a:r>
            <a:r>
              <a:rPr lang="en-IN" i="1" u="sng" dirty="0" err="1"/>
              <a:t>israelii</a:t>
            </a:r>
            <a:r>
              <a:rPr lang="en-IN" u="sng" dirty="0"/>
              <a:t>.</a:t>
            </a:r>
          </a:p>
        </p:txBody>
      </p:sp>
    </p:spTree>
    <p:extLst>
      <p:ext uri="{BB962C8B-B14F-4D97-AF65-F5344CB8AC3E}">
        <p14:creationId xmlns:p14="http://schemas.microsoft.com/office/powerpoint/2010/main" val="346680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a:xfrm>
            <a:off x="2135560" y="1988841"/>
            <a:ext cx="7992888" cy="2160240"/>
          </a:xfrm>
        </p:spPr>
        <p:style>
          <a:lnRef idx="1">
            <a:schemeClr val="accent3"/>
          </a:lnRef>
          <a:fillRef idx="2">
            <a:schemeClr val="accent3"/>
          </a:fillRef>
          <a:effectRef idx="1">
            <a:schemeClr val="accent3"/>
          </a:effectRef>
          <a:fontRef idx="minor">
            <a:schemeClr val="dk1"/>
          </a:fontRef>
        </p:style>
        <p:txBody>
          <a:bodyPr>
            <a:normAutofit/>
          </a:bodyPr>
          <a:lstStyle/>
          <a:p>
            <a:r>
              <a:rPr lang="en-IN" dirty="0" err="1"/>
              <a:t>Oncag</a:t>
            </a:r>
            <a:r>
              <a:rPr lang="en-IN" dirty="0"/>
              <a:t> </a:t>
            </a:r>
            <a:r>
              <a:rPr lang="en-IN" i="1" dirty="0"/>
              <a:t>et </a:t>
            </a:r>
            <a:r>
              <a:rPr lang="en-IN" i="1" dirty="0" err="1"/>
              <a:t>al</a:t>
            </a:r>
            <a:r>
              <a:rPr lang="en-IN" dirty="0" err="1"/>
              <a:t>.evaluated</a:t>
            </a:r>
            <a:r>
              <a:rPr lang="en-IN" dirty="0"/>
              <a:t> the antibacterial properties against </a:t>
            </a:r>
            <a:r>
              <a:rPr lang="en-IN" i="1" dirty="0"/>
              <a:t>Enterococcus </a:t>
            </a:r>
            <a:r>
              <a:rPr lang="en-IN" i="1" dirty="0" err="1"/>
              <a:t>faecalis</a:t>
            </a:r>
            <a:r>
              <a:rPr lang="en-IN" dirty="0"/>
              <a:t> of 5.25% </a:t>
            </a:r>
            <a:r>
              <a:rPr lang="en-IN" dirty="0" err="1"/>
              <a:t>NaOCl</a:t>
            </a:r>
            <a:r>
              <a:rPr lang="en-IN" dirty="0"/>
              <a:t>, 2% CHX, and 0.2% CHX plus 0.2% </a:t>
            </a:r>
            <a:r>
              <a:rPr lang="en-IN" dirty="0" err="1"/>
              <a:t>cetrimide</a:t>
            </a:r>
            <a:r>
              <a:rPr lang="en-IN" dirty="0"/>
              <a:t> after 5 min and 48 h. </a:t>
            </a:r>
          </a:p>
          <a:p>
            <a:r>
              <a:rPr lang="en-IN" u="sng" dirty="0"/>
              <a:t>The 2% CHX and </a:t>
            </a:r>
            <a:r>
              <a:rPr lang="en-IN" u="sng" dirty="0" err="1"/>
              <a:t>Cetrexidin</a:t>
            </a:r>
            <a:r>
              <a:rPr lang="en-IN" u="sng" baseline="30000" dirty="0"/>
              <a:t>®</a:t>
            </a:r>
            <a:r>
              <a:rPr lang="en-IN" u="sng" dirty="0"/>
              <a:t> were significantly more effective against E </a:t>
            </a:r>
            <a:r>
              <a:rPr lang="en-IN" u="sng" dirty="0" err="1"/>
              <a:t>faecalis</a:t>
            </a:r>
            <a:r>
              <a:rPr lang="en-IN" dirty="0"/>
              <a:t>.</a:t>
            </a:r>
          </a:p>
        </p:txBody>
      </p:sp>
    </p:spTree>
    <p:extLst>
      <p:ext uri="{BB962C8B-B14F-4D97-AF65-F5344CB8AC3E}">
        <p14:creationId xmlns:p14="http://schemas.microsoft.com/office/powerpoint/2010/main" val="14863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IN" dirty="0"/>
              <a:t>Two studies have investigated the antimicrobial activity against endodontic pathogens of three concentrations (0.2%, 1%, and 2%) of two forms of CHX (gel and liquid) and compared them with five concentrations of </a:t>
            </a:r>
            <a:r>
              <a:rPr lang="en-IN" dirty="0" err="1"/>
              <a:t>NaOCl</a:t>
            </a:r>
            <a:r>
              <a:rPr lang="en-IN" dirty="0"/>
              <a:t> (0.5%, 1%, 2.5%, 4%, and 5.25%). </a:t>
            </a:r>
          </a:p>
          <a:p>
            <a:r>
              <a:rPr lang="en-IN" u="sng" dirty="0"/>
              <a:t>Both the 2% gel and 2% liquid formulations of CHX eliminated </a:t>
            </a:r>
            <a:r>
              <a:rPr lang="en-IN" i="1" u="sng" dirty="0"/>
              <a:t>Staphylococcus </a:t>
            </a:r>
            <a:r>
              <a:rPr lang="en-IN" i="1" u="sng" dirty="0" err="1"/>
              <a:t>aureus</a:t>
            </a:r>
            <a:r>
              <a:rPr lang="en-IN" u="sng" dirty="0"/>
              <a:t> and </a:t>
            </a:r>
            <a:r>
              <a:rPr lang="en-IN" i="1" u="sng" dirty="0"/>
              <a:t>Candida </a:t>
            </a:r>
            <a:r>
              <a:rPr lang="en-IN" i="1" u="sng" dirty="0" err="1"/>
              <a:t>albicans</a:t>
            </a:r>
            <a:r>
              <a:rPr lang="en-IN" u="sng" dirty="0"/>
              <a:t> within 15 sec, whereas the gel formulation killed </a:t>
            </a:r>
            <a:r>
              <a:rPr lang="en-IN" i="1" u="sng" dirty="0"/>
              <a:t>E </a:t>
            </a:r>
            <a:r>
              <a:rPr lang="en-IN" i="1" u="sng" dirty="0" err="1"/>
              <a:t>faecalis</a:t>
            </a:r>
            <a:r>
              <a:rPr lang="en-IN" u="sng" dirty="0"/>
              <a:t> within 1 min</a:t>
            </a:r>
            <a:r>
              <a:rPr lang="en-IN" dirty="0"/>
              <a:t>. </a:t>
            </a:r>
          </a:p>
          <a:p>
            <a:r>
              <a:rPr lang="en-IN" dirty="0"/>
              <a:t>All of the tested </a:t>
            </a:r>
            <a:r>
              <a:rPr lang="en-IN" dirty="0" err="1"/>
              <a:t>irrigants</a:t>
            </a:r>
            <a:r>
              <a:rPr lang="en-IN" dirty="0"/>
              <a:t> eliminated </a:t>
            </a:r>
            <a:r>
              <a:rPr lang="en-IN" i="1" dirty="0" err="1"/>
              <a:t>Porphyromonas</a:t>
            </a:r>
            <a:r>
              <a:rPr lang="en-IN" i="1" dirty="0"/>
              <a:t> </a:t>
            </a:r>
            <a:r>
              <a:rPr lang="en-IN" i="1" dirty="0" err="1"/>
              <a:t>endodontalis</a:t>
            </a:r>
            <a:r>
              <a:rPr lang="en-IN" i="1" dirty="0"/>
              <a:t>, </a:t>
            </a:r>
            <a:r>
              <a:rPr lang="en-IN" i="1" dirty="0" err="1"/>
              <a:t>Porphyromonas</a:t>
            </a:r>
            <a:r>
              <a:rPr lang="en-IN" i="1" dirty="0"/>
              <a:t> </a:t>
            </a:r>
            <a:r>
              <a:rPr lang="en-IN" i="1" dirty="0" err="1"/>
              <a:t>gingivalis</a:t>
            </a:r>
            <a:r>
              <a:rPr lang="en-IN" dirty="0"/>
              <a:t>, and </a:t>
            </a:r>
            <a:r>
              <a:rPr lang="en-IN" i="1" dirty="0" err="1"/>
              <a:t>Prevotella</a:t>
            </a:r>
            <a:r>
              <a:rPr lang="en-IN" i="1" dirty="0"/>
              <a:t> </a:t>
            </a:r>
            <a:r>
              <a:rPr lang="en-IN" i="1" dirty="0" err="1"/>
              <a:t>intermedia</a:t>
            </a:r>
            <a:r>
              <a:rPr lang="en-IN" dirty="0"/>
              <a:t> within 15 sec.</a:t>
            </a:r>
          </a:p>
          <a:p>
            <a:endParaRPr lang="en-IN" dirty="0"/>
          </a:p>
        </p:txBody>
      </p:sp>
    </p:spTree>
    <p:extLst>
      <p:ext uri="{BB962C8B-B14F-4D97-AF65-F5344CB8AC3E}">
        <p14:creationId xmlns:p14="http://schemas.microsoft.com/office/powerpoint/2010/main" val="21793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280" y="546166"/>
            <a:ext cx="8041440" cy="1442674"/>
          </a:xfrm>
        </p:spPr>
        <p:txBody>
          <a:bodyPr>
            <a:noAutofit/>
          </a:bodyPr>
          <a:lstStyle/>
          <a:p>
            <a:r>
              <a:rPr lang="en-IN" sz="4400" dirty="0"/>
              <a:t>CHX and dentine bonding (</a:t>
            </a:r>
            <a:r>
              <a:rPr lang="en-IN" sz="4400" dirty="0" err="1"/>
              <a:t>anticollagenolytic</a:t>
            </a:r>
            <a:r>
              <a:rPr lang="en-IN" sz="4400" dirty="0"/>
              <a:t> activity)</a:t>
            </a:r>
            <a:br>
              <a:rPr lang="en-IN" sz="4400" dirty="0"/>
            </a:br>
            <a:endParaRPr lang="en-IN" sz="4400" dirty="0"/>
          </a:p>
        </p:txBody>
      </p:sp>
      <p:sp>
        <p:nvSpPr>
          <p:cNvPr id="3" name="Content Placeholder 2"/>
          <p:cNvSpPr>
            <a:spLocks noGrp="1"/>
          </p:cNvSpPr>
          <p:nvPr>
            <p:ph idx="1"/>
          </p:nvPr>
        </p:nvSpPr>
        <p:spPr/>
        <p:txBody>
          <a:bodyPr>
            <a:normAutofit/>
          </a:bodyPr>
          <a:lstStyle/>
          <a:p>
            <a:r>
              <a:rPr lang="en-IN" dirty="0"/>
              <a:t>Human dentin contains collagenase (MMP-8), </a:t>
            </a:r>
            <a:r>
              <a:rPr lang="en-IN" dirty="0" err="1"/>
              <a:t>gelatinases</a:t>
            </a:r>
            <a:r>
              <a:rPr lang="en-IN" dirty="0"/>
              <a:t> MMP-2 and MMP-9, and </a:t>
            </a:r>
            <a:r>
              <a:rPr lang="en-IN" dirty="0" err="1"/>
              <a:t>enamelysin</a:t>
            </a:r>
            <a:r>
              <a:rPr lang="en-IN" dirty="0"/>
              <a:t> (MMP-20)</a:t>
            </a:r>
          </a:p>
          <a:p>
            <a:r>
              <a:rPr lang="en-IN" dirty="0"/>
              <a:t>Dentine can be suppressed by protease inhibitors, indicating that MMP inhibition could be beneficial in the preservation of hybrid layers. </a:t>
            </a:r>
          </a:p>
          <a:p>
            <a:pPr marL="0" indent="0">
              <a:buNone/>
            </a:pPr>
            <a:endParaRPr lang="en-IN" dirty="0"/>
          </a:p>
        </p:txBody>
      </p:sp>
    </p:spTree>
    <p:extLst>
      <p:ext uri="{BB962C8B-B14F-4D97-AF65-F5344CB8AC3E}">
        <p14:creationId xmlns:p14="http://schemas.microsoft.com/office/powerpoint/2010/main" val="554934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2063552" y="1340769"/>
          <a:ext cx="8064896" cy="4648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244795" y="6125519"/>
            <a:ext cx="188705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IN" sz="2400" dirty="0" err="1">
                <a:solidFill>
                  <a:prstClr val="white"/>
                </a:solidFill>
                <a:latin typeface="Cambria"/>
              </a:rPr>
              <a:t>Carrilho</a:t>
            </a:r>
            <a:r>
              <a:rPr lang="en-IN" sz="2400" dirty="0">
                <a:solidFill>
                  <a:prstClr val="white"/>
                </a:solidFill>
                <a:latin typeface="Cambria"/>
              </a:rPr>
              <a:t> et al</a:t>
            </a:r>
            <a:endParaRPr lang="en-IN" dirty="0">
              <a:solidFill>
                <a:prstClr val="white"/>
              </a:solidFill>
              <a:latin typeface="Cambria"/>
            </a:endParaRPr>
          </a:p>
        </p:txBody>
      </p:sp>
    </p:spTree>
    <p:extLst>
      <p:ext uri="{BB962C8B-B14F-4D97-AF65-F5344CB8AC3E}">
        <p14:creationId xmlns:p14="http://schemas.microsoft.com/office/powerpoint/2010/main" val="18314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t>CHX and Ca(OH)</a:t>
            </a:r>
            <a:r>
              <a:rPr lang="en-IN" sz="4400" baseline="-25000" dirty="0"/>
              <a:t>2</a:t>
            </a:r>
            <a:br>
              <a:rPr lang="en-IN" sz="4400" dirty="0"/>
            </a:br>
            <a:endParaRPr lang="en-IN" sz="4400" dirty="0"/>
          </a:p>
        </p:txBody>
      </p:sp>
      <p:sp>
        <p:nvSpPr>
          <p:cNvPr id="3" name="Content Placeholder 2"/>
          <p:cNvSpPr>
            <a:spLocks noGrp="1"/>
          </p:cNvSpPr>
          <p:nvPr>
            <p:ph idx="1"/>
          </p:nvPr>
        </p:nvSpPr>
        <p:spPr>
          <a:xfrm>
            <a:off x="2135560" y="1844825"/>
            <a:ext cx="8136904" cy="4144901"/>
          </a:xfrm>
        </p:spPr>
        <p:txBody>
          <a:bodyPr>
            <a:normAutofit/>
          </a:bodyPr>
          <a:lstStyle/>
          <a:p>
            <a:r>
              <a:rPr lang="en-IN" dirty="0"/>
              <a:t>Chlorhexidine is a cationic </a:t>
            </a:r>
            <a:r>
              <a:rPr lang="en-IN" dirty="0" err="1"/>
              <a:t>biguanide</a:t>
            </a:r>
            <a:r>
              <a:rPr lang="en-IN" dirty="0"/>
              <a:t> whose optimal antimicrobial activity is achieved within a pH range of 5.5–7.0</a:t>
            </a:r>
          </a:p>
          <a:p>
            <a:endParaRPr lang="en-IN" dirty="0"/>
          </a:p>
          <a:p>
            <a:endParaRPr lang="en-IN" dirty="0"/>
          </a:p>
          <a:p>
            <a:r>
              <a:rPr lang="en-IN" dirty="0"/>
              <a:t>Therefore, it is likely that alkalinizing the pH by adding Ca(OH)2 to CHX will lead to precipitation of the CHX molecules and thereby decreases its effectiveness.</a:t>
            </a:r>
          </a:p>
        </p:txBody>
      </p:sp>
      <p:sp>
        <p:nvSpPr>
          <p:cNvPr id="4" name="Rectangle 3"/>
          <p:cNvSpPr/>
          <p:nvPr/>
        </p:nvSpPr>
        <p:spPr>
          <a:xfrm>
            <a:off x="6023992" y="3039344"/>
            <a:ext cx="367240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defTabSz="457200">
              <a:spcBef>
                <a:spcPct val="20000"/>
              </a:spcBef>
              <a:buClr>
                <a:srgbClr val="A63212"/>
              </a:buClr>
              <a:buSzPct val="95000"/>
            </a:pPr>
            <a:r>
              <a:rPr lang="en-IN" sz="2400" dirty="0" err="1">
                <a:solidFill>
                  <a:prstClr val="white"/>
                </a:solidFill>
                <a:latin typeface="Cambria"/>
              </a:rPr>
              <a:t>Athanassiadis</a:t>
            </a:r>
            <a:r>
              <a:rPr lang="en-IN" sz="2400" dirty="0">
                <a:solidFill>
                  <a:prstClr val="white"/>
                </a:solidFill>
                <a:latin typeface="Cambria"/>
              </a:rPr>
              <a:t> et al. 2007</a:t>
            </a:r>
          </a:p>
        </p:txBody>
      </p:sp>
    </p:spTree>
    <p:extLst>
      <p:ext uri="{BB962C8B-B14F-4D97-AF65-F5344CB8AC3E}">
        <p14:creationId xmlns:p14="http://schemas.microsoft.com/office/powerpoint/2010/main" val="414056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063552" y="2132857"/>
            <a:ext cx="8064896" cy="3856869"/>
          </a:xfrm>
        </p:spPr>
        <p:txBody>
          <a:bodyPr/>
          <a:lstStyle/>
          <a:p>
            <a:r>
              <a:rPr lang="en-IN" dirty="0"/>
              <a:t>. It has been demonstrated that the alkalinity of Ca(OH)2 when mixed with CHX remained unchanged. Therefore, the usefulness of mixing Ca(OH)2 with CHX still remains unclear and controversial </a:t>
            </a:r>
          </a:p>
          <a:p>
            <a:endParaRPr lang="en-IN" dirty="0"/>
          </a:p>
        </p:txBody>
      </p:sp>
      <p:sp>
        <p:nvSpPr>
          <p:cNvPr id="4" name="Rectangle 3"/>
          <p:cNvSpPr/>
          <p:nvPr/>
        </p:nvSpPr>
        <p:spPr>
          <a:xfrm>
            <a:off x="6528048" y="3861049"/>
            <a:ext cx="374441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defTabSz="457200">
              <a:spcBef>
                <a:spcPct val="20000"/>
              </a:spcBef>
              <a:buClr>
                <a:srgbClr val="A63212"/>
              </a:buClr>
              <a:buSzPct val="95000"/>
            </a:pPr>
            <a:r>
              <a:rPr lang="en-IN" sz="2400" dirty="0">
                <a:solidFill>
                  <a:prstClr val="white"/>
                </a:solidFill>
                <a:latin typeface="Cambria"/>
              </a:rPr>
              <a:t> </a:t>
            </a:r>
            <a:r>
              <a:rPr lang="en-IN" sz="2400" dirty="0" err="1">
                <a:solidFill>
                  <a:prstClr val="white"/>
                </a:solidFill>
                <a:latin typeface="Cambria"/>
              </a:rPr>
              <a:t>Athanassiadis</a:t>
            </a:r>
            <a:r>
              <a:rPr lang="en-IN" sz="2400" dirty="0">
                <a:solidFill>
                  <a:prstClr val="white"/>
                </a:solidFill>
                <a:latin typeface="Cambria"/>
              </a:rPr>
              <a:t> et al. 2007</a:t>
            </a:r>
          </a:p>
        </p:txBody>
      </p:sp>
    </p:spTree>
    <p:extLst>
      <p:ext uri="{BB962C8B-B14F-4D97-AF65-F5344CB8AC3E}">
        <p14:creationId xmlns:p14="http://schemas.microsoft.com/office/powerpoint/2010/main" val="234733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a:xfrm>
            <a:off x="2063552" y="2060849"/>
            <a:ext cx="8136904" cy="3928877"/>
          </a:xfrm>
        </p:spPr>
        <p:txBody>
          <a:bodyPr>
            <a:normAutofit/>
          </a:bodyPr>
          <a:lstStyle/>
          <a:p>
            <a:r>
              <a:rPr lang="en-IN" dirty="0"/>
              <a:t>When used as an </a:t>
            </a:r>
            <a:r>
              <a:rPr lang="en-IN" dirty="0" err="1"/>
              <a:t>intracanal</a:t>
            </a:r>
            <a:r>
              <a:rPr lang="en-IN" dirty="0"/>
              <a:t> medicament, CHX was more effective than Ca(OH)2 in eliminating E. </a:t>
            </a:r>
            <a:r>
              <a:rPr lang="en-IN" dirty="0" err="1"/>
              <a:t>faecalis</a:t>
            </a:r>
            <a:r>
              <a:rPr lang="en-IN" dirty="0"/>
              <a:t> </a:t>
            </a:r>
            <a:r>
              <a:rPr lang="fr-FR" dirty="0" err="1"/>
              <a:t>from</a:t>
            </a:r>
            <a:r>
              <a:rPr lang="fr-FR" dirty="0"/>
              <a:t> </a:t>
            </a:r>
            <a:r>
              <a:rPr lang="fr-FR" dirty="0" err="1"/>
              <a:t>inside</a:t>
            </a:r>
            <a:r>
              <a:rPr lang="fr-FR" dirty="0"/>
              <a:t> </a:t>
            </a:r>
            <a:r>
              <a:rPr lang="fr-FR" dirty="0" err="1"/>
              <a:t>dentinal</a:t>
            </a:r>
            <a:r>
              <a:rPr lang="fr-FR" dirty="0"/>
              <a:t> tubules.</a:t>
            </a:r>
          </a:p>
          <a:p>
            <a:endParaRPr lang="fr-FR" dirty="0"/>
          </a:p>
          <a:p>
            <a:endParaRPr lang="fr-FR" dirty="0"/>
          </a:p>
          <a:p>
            <a:r>
              <a:rPr lang="en-IN" dirty="0"/>
              <a:t>In a study by all of the CHX formulations used, including a CHX/ Ca(OH)2 50:50 mix, were efficient in eliminating E. </a:t>
            </a:r>
            <a:r>
              <a:rPr lang="en-IN" dirty="0" err="1"/>
              <a:t>faecalis</a:t>
            </a:r>
            <a:r>
              <a:rPr lang="en-IN" dirty="0"/>
              <a:t> from the dentinal tubules with a 1% CHX gel working slightly better than the other preparations.</a:t>
            </a:r>
          </a:p>
        </p:txBody>
      </p:sp>
      <p:sp>
        <p:nvSpPr>
          <p:cNvPr id="4" name="Rectangle 3"/>
          <p:cNvSpPr/>
          <p:nvPr/>
        </p:nvSpPr>
        <p:spPr>
          <a:xfrm>
            <a:off x="6675512" y="3284985"/>
            <a:ext cx="352494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defTabSz="457200">
              <a:spcBef>
                <a:spcPct val="20000"/>
              </a:spcBef>
              <a:buClr>
                <a:srgbClr val="A63212"/>
              </a:buClr>
              <a:buSzPct val="95000"/>
            </a:pPr>
            <a:r>
              <a:rPr lang="fr-FR" sz="2400" dirty="0">
                <a:solidFill>
                  <a:prstClr val="white"/>
                </a:solidFill>
                <a:latin typeface="Cambria"/>
              </a:rPr>
              <a:t> </a:t>
            </a:r>
            <a:r>
              <a:rPr lang="fr-FR" sz="2400" dirty="0" err="1">
                <a:solidFill>
                  <a:prstClr val="white"/>
                </a:solidFill>
                <a:latin typeface="Cambria"/>
              </a:rPr>
              <a:t>Athanassiadis</a:t>
            </a:r>
            <a:r>
              <a:rPr lang="fr-FR" sz="2400" dirty="0">
                <a:solidFill>
                  <a:prstClr val="white"/>
                </a:solidFill>
                <a:latin typeface="Cambria"/>
              </a:rPr>
              <a:t> et al.</a:t>
            </a:r>
            <a:r>
              <a:rPr lang="en-IN" sz="2400" dirty="0">
                <a:solidFill>
                  <a:prstClr val="white"/>
                </a:solidFill>
                <a:latin typeface="Cambria"/>
              </a:rPr>
              <a:t>2007</a:t>
            </a:r>
          </a:p>
        </p:txBody>
      </p:sp>
      <p:sp>
        <p:nvSpPr>
          <p:cNvPr id="5" name="Rectangle 4"/>
          <p:cNvSpPr/>
          <p:nvPr/>
        </p:nvSpPr>
        <p:spPr>
          <a:xfrm>
            <a:off x="6439246" y="5885290"/>
            <a:ext cx="376121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IN" sz="2400" dirty="0">
                <a:solidFill>
                  <a:prstClr val="white"/>
                </a:solidFill>
                <a:latin typeface="Cambria"/>
              </a:rPr>
              <a:t>   </a:t>
            </a:r>
            <a:r>
              <a:rPr lang="en-IN" sz="2400" dirty="0" err="1">
                <a:solidFill>
                  <a:prstClr val="white"/>
                </a:solidFill>
                <a:latin typeface="Cambria"/>
              </a:rPr>
              <a:t>Almyroudi</a:t>
            </a:r>
            <a:r>
              <a:rPr lang="en-IN" sz="2400" dirty="0">
                <a:solidFill>
                  <a:prstClr val="white"/>
                </a:solidFill>
                <a:latin typeface="Cambria"/>
              </a:rPr>
              <a:t> et al. (2002) </a:t>
            </a:r>
            <a:endParaRPr lang="en-IN" dirty="0">
              <a:solidFill>
                <a:prstClr val="white"/>
              </a:solidFill>
              <a:latin typeface="Cambria"/>
            </a:endParaRPr>
          </a:p>
        </p:txBody>
      </p:sp>
    </p:spTree>
    <p:extLst>
      <p:ext uri="{BB962C8B-B14F-4D97-AF65-F5344CB8AC3E}">
        <p14:creationId xmlns:p14="http://schemas.microsoft.com/office/powerpoint/2010/main" val="140950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No tissue dissolving property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IN" dirty="0" err="1"/>
              <a:t>Naenni</a:t>
            </a:r>
            <a:r>
              <a:rPr lang="en-IN" dirty="0"/>
              <a:t> et al. assessed the necrotic tissue dissolution capacity of 1% (w/v) </a:t>
            </a:r>
            <a:r>
              <a:rPr lang="en-IN" dirty="0" err="1"/>
              <a:t>NaOCl</a:t>
            </a:r>
            <a:r>
              <a:rPr lang="en-IN" dirty="0"/>
              <a:t>, 10% CHX, 3% and 30% hydrogen peroxide, 10% </a:t>
            </a:r>
            <a:r>
              <a:rPr lang="en-IN" dirty="0" err="1"/>
              <a:t>peracetic</a:t>
            </a:r>
            <a:r>
              <a:rPr lang="en-IN" dirty="0"/>
              <a:t> acid, 5% </a:t>
            </a:r>
            <a:r>
              <a:rPr lang="en-IN" dirty="0" err="1"/>
              <a:t>dichloroisocyanurate</a:t>
            </a:r>
            <a:r>
              <a:rPr lang="en-IN" dirty="0"/>
              <a:t> (</a:t>
            </a:r>
            <a:r>
              <a:rPr lang="en-IN" dirty="0" err="1"/>
              <a:t>NaDCC</a:t>
            </a:r>
            <a:r>
              <a:rPr lang="en-IN" dirty="0"/>
              <a:t>) and 10% citric acid. </a:t>
            </a:r>
          </a:p>
          <a:p>
            <a:endParaRPr lang="en-IN" dirty="0"/>
          </a:p>
          <a:p>
            <a:endParaRPr lang="en-IN" dirty="0"/>
          </a:p>
          <a:p>
            <a:r>
              <a:rPr lang="en-IN" dirty="0"/>
              <a:t>None of the test solutions except </a:t>
            </a:r>
            <a:r>
              <a:rPr lang="en-IN" dirty="0" err="1"/>
              <a:t>NaOCl</a:t>
            </a:r>
            <a:r>
              <a:rPr lang="en-IN" dirty="0"/>
              <a:t> had any substantial tissue dissolution capacity. It was concluded that this might be important when considering the use of </a:t>
            </a:r>
            <a:r>
              <a:rPr lang="en-IN" dirty="0" err="1"/>
              <a:t>irrigants</a:t>
            </a:r>
            <a:r>
              <a:rPr lang="en-IN" dirty="0"/>
              <a:t> other than </a:t>
            </a:r>
            <a:r>
              <a:rPr lang="en-IN" dirty="0" err="1"/>
              <a:t>NaOCl</a:t>
            </a:r>
            <a:r>
              <a:rPr lang="en-IN" dirty="0"/>
              <a:t>. On the whole, one of the major disadvantages of CHX is that it has no tissue solvent activity.</a:t>
            </a:r>
          </a:p>
        </p:txBody>
      </p:sp>
      <p:sp>
        <p:nvSpPr>
          <p:cNvPr id="4" name="Rectangle 3"/>
          <p:cNvSpPr/>
          <p:nvPr/>
        </p:nvSpPr>
        <p:spPr>
          <a:xfrm>
            <a:off x="2567608" y="6156012"/>
            <a:ext cx="691276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dirty="0">
                <a:solidFill>
                  <a:prstClr val="white"/>
                </a:solidFill>
                <a:latin typeface="Cambria"/>
              </a:rPr>
              <a:t>The properties and applications of chlorhexidine in </a:t>
            </a:r>
            <a:r>
              <a:rPr lang="en-IN" dirty="0" err="1">
                <a:solidFill>
                  <a:prstClr val="white"/>
                </a:solidFill>
                <a:latin typeface="Cambria"/>
              </a:rPr>
              <a:t>endodontics</a:t>
            </a:r>
            <a:endParaRPr lang="en-IN" dirty="0">
              <a:solidFill>
                <a:prstClr val="white"/>
              </a:solidFill>
              <a:latin typeface="Cambria"/>
            </a:endParaRPr>
          </a:p>
        </p:txBody>
      </p:sp>
    </p:spTree>
    <p:extLst>
      <p:ext uri="{BB962C8B-B14F-4D97-AF65-F5344CB8AC3E}">
        <p14:creationId xmlns:p14="http://schemas.microsoft.com/office/powerpoint/2010/main" val="146475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ADVANTAGES</a:t>
            </a:r>
            <a:endParaRPr lang="en-IN" sz="4400"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63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051" y="1565894"/>
            <a:ext cx="3709469" cy="1442674"/>
          </a:xfrm>
        </p:spPr>
        <p:txBody>
          <a:bodyPr/>
          <a:lstStyle/>
          <a:p>
            <a:pPr marL="228600" marR="0" lvl="0" indent="-228600" algn="l" defTabSz="457200" rtl="0" eaLnBrk="1" fontAlgn="auto" latinLnBrk="0" hangingPunct="1">
              <a:lnSpc>
                <a:spcPct val="100000"/>
              </a:lnSpc>
              <a:spcBef>
                <a:spcPct val="20000"/>
              </a:spcBef>
              <a:spcAft>
                <a:spcPts val="0"/>
              </a:spcAft>
              <a:buClr>
                <a:srgbClr val="A63212"/>
              </a:buClr>
              <a:buSzPct val="95000"/>
              <a:buFont typeface="Rage Italic" pitchFamily="66" charset="0"/>
              <a:buChar char="0"/>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t>Selection of </a:t>
            </a:r>
            <a:r>
              <a:rPr kumimoji="0" lang="en-US" sz="2200" b="0" i="0" u="none" strike="noStrike" kern="1200" cap="none" spc="0" normalizeH="0" baseline="0" noProof="0" dirty="0" err="1">
                <a:ln>
                  <a:noFill/>
                </a:ln>
                <a:solidFill>
                  <a:prstClr val="black">
                    <a:lumMod val="75000"/>
                    <a:lumOff val="25000"/>
                  </a:prstClr>
                </a:solidFill>
                <a:effectLst/>
                <a:uLnTx/>
                <a:uFillTx/>
                <a:latin typeface="Times New Roman" pitchFamily="18" charset="0"/>
                <a:ea typeface="+mn-ea"/>
                <a:cs typeface="Times New Roman" pitchFamily="18" charset="0"/>
              </a:rPr>
              <a:t>irrigants</a:t>
            </a:r>
            <a:br>
              <a:rPr kumimoji="0" lang="en-US"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br>
            <a:r>
              <a:rPr kumimoji="0" lang="en-US"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t>New modalities of irrigation</a:t>
            </a:r>
            <a:br>
              <a:rPr kumimoji="0" lang="en-US"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br>
            <a:r>
              <a:rPr kumimoji="0" lang="en-US"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t>Summary</a:t>
            </a:r>
            <a:br>
              <a:rPr kumimoji="0" lang="en-SG"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br>
            <a:r>
              <a:rPr kumimoji="0" lang="en-US"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t>Conclusion</a:t>
            </a:r>
            <a:br>
              <a:rPr kumimoji="0" lang="en-SG" sz="22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t>References</a:t>
            </a:r>
            <a:endParaRPr kumimoji="0" lang="en-SG" sz="2400" b="0"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2362200" y="1340769"/>
            <a:ext cx="7467600" cy="3951337"/>
          </a:xfrm>
        </p:spPr>
        <p:txBody>
          <a:bodyPr>
            <a:noAutofit/>
          </a:bodyPr>
          <a:lstStyle/>
          <a:p>
            <a:r>
              <a:rPr lang="en-US" dirty="0">
                <a:latin typeface="Times New Roman" pitchFamily="18" charset="0"/>
                <a:cs typeface="Times New Roman" pitchFamily="18" charset="0"/>
              </a:rPr>
              <a:t>Introduction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Ideal properties of irrigating solutions</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Goals of irrigation </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Classification of irrigating solutions</a:t>
            </a:r>
          </a:p>
          <a:p>
            <a:pPr marL="0" indent="0">
              <a:buNone/>
            </a:pPr>
            <a:r>
              <a:rPr lang="en-US" dirty="0">
                <a:latin typeface="Times New Roman" pitchFamily="18" charset="0"/>
                <a:cs typeface="Times New Roman" pitchFamily="18" charset="0"/>
              </a:rPr>
              <a:t>Individual irrigants </a:t>
            </a:r>
          </a:p>
          <a:p>
            <a:r>
              <a:rPr lang="en-IN" dirty="0">
                <a:latin typeface="Times New Roman" pitchFamily="18" charset="0"/>
                <a:cs typeface="Times New Roman" pitchFamily="18" charset="0"/>
              </a:rPr>
              <a:t>Sodium hypochlorite(</a:t>
            </a:r>
            <a:r>
              <a:rPr lang="en-IN" dirty="0" err="1">
                <a:latin typeface="Times New Roman" pitchFamily="18" charset="0"/>
                <a:cs typeface="Times New Roman" pitchFamily="18" charset="0"/>
              </a:rPr>
              <a:t>naocl</a:t>
            </a:r>
            <a:r>
              <a:rPr lang="en-IN" dirty="0">
                <a:latin typeface="Times New Roman" pitchFamily="18" charset="0"/>
                <a:cs typeface="Times New Roman" pitchFamily="18" charset="0"/>
              </a:rPr>
              <a:t>)</a:t>
            </a:r>
          </a:p>
          <a:p>
            <a:r>
              <a:rPr lang="en-US" dirty="0">
                <a:latin typeface="Times New Roman" pitchFamily="18" charset="0"/>
                <a:cs typeface="Times New Roman" pitchFamily="18" charset="0"/>
              </a:rPr>
              <a:t>Hydrogen peroxide (3%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Iodine compounds</a:t>
            </a:r>
          </a:p>
          <a:p>
            <a:r>
              <a:rPr lang="en-US" dirty="0">
                <a:latin typeface="Times New Roman" pitchFamily="18" charset="0"/>
                <a:cs typeface="Times New Roman" pitchFamily="18" charset="0"/>
              </a:rPr>
              <a:t>Chlorhexidine </a:t>
            </a:r>
            <a:r>
              <a:rPr lang="en-US" dirty="0" err="1">
                <a:latin typeface="Times New Roman" pitchFamily="18" charset="0"/>
                <a:cs typeface="Times New Roman" pitchFamily="18" charset="0"/>
              </a:rPr>
              <a:t>gluconate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Organic acids</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Edta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-Citric acid</a:t>
            </a:r>
          </a:p>
          <a:p>
            <a:pPr marL="0" indent="0">
              <a:buNone/>
            </a:pPr>
            <a:endParaRPr lang="en-US" dirty="0">
              <a:latin typeface="Times New Roman" pitchFamily="18" charset="0"/>
              <a:cs typeface="Times New Roman" pitchFamily="18" charset="0"/>
            </a:endParaRPr>
          </a:p>
          <a:p>
            <a:endParaRPr lang="en-US" b="1" dirty="0"/>
          </a:p>
        </p:txBody>
      </p:sp>
      <p:sp>
        <p:nvSpPr>
          <p:cNvPr id="4" name="TextBox 3">
            <a:extLst>
              <a:ext uri="{FF2B5EF4-FFF2-40B4-BE49-F238E27FC236}">
                <a16:creationId xmlns:a16="http://schemas.microsoft.com/office/drawing/2014/main" id="{59428CAC-3334-A3E9-6EBB-0254FB740DCE}"/>
              </a:ext>
            </a:extLst>
          </p:cNvPr>
          <p:cNvSpPr txBox="1"/>
          <p:nvPr/>
        </p:nvSpPr>
        <p:spPr>
          <a:xfrm>
            <a:off x="3608439" y="353961"/>
            <a:ext cx="3264309" cy="646331"/>
          </a:xfrm>
          <a:prstGeom prst="rect">
            <a:avLst/>
          </a:prstGeom>
          <a:noFill/>
        </p:spPr>
        <p:txBody>
          <a:bodyPr wrap="square" rtlCol="0">
            <a:spAutoFit/>
          </a:bodyPr>
          <a:lstStyle/>
          <a:p>
            <a:pPr algn="ctr"/>
            <a:r>
              <a:rPr lang="en-US" sz="3600" dirty="0"/>
              <a:t>Content</a:t>
            </a:r>
          </a:p>
        </p:txBody>
      </p:sp>
    </p:spTree>
    <p:extLst>
      <p:ext uri="{BB962C8B-B14F-4D97-AF65-F5344CB8AC3E}">
        <p14:creationId xmlns:p14="http://schemas.microsoft.com/office/powerpoint/2010/main" val="402106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DISADVANTAGES</a:t>
            </a:r>
            <a:br>
              <a:rPr lang="en-IN" sz="4400" dirty="0"/>
            </a:br>
            <a:endParaRPr lang="en-IN" sz="4400" dirty="0"/>
          </a:p>
        </p:txBody>
      </p:sp>
      <p:graphicFrame>
        <p:nvGraphicFramePr>
          <p:cNvPr id="4" name="Content Placeholder 3"/>
          <p:cNvGraphicFramePr>
            <a:graphicFrameLocks noGrp="1"/>
          </p:cNvGraphicFramePr>
          <p:nvPr>
            <p:ph idx="1"/>
          </p:nvPr>
        </p:nvGraphicFramePr>
        <p:xfrm>
          <a:off x="2279576" y="1196754"/>
          <a:ext cx="7992888" cy="54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58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HYDROGEN PEROXIDE (H</a:t>
            </a:r>
            <a:r>
              <a:rPr lang="en-US" sz="4400" baseline="-25000" dirty="0"/>
              <a:t>2</a:t>
            </a:r>
            <a:r>
              <a:rPr lang="en-US" sz="4400" dirty="0"/>
              <a:t>O</a:t>
            </a:r>
            <a:r>
              <a:rPr lang="en-US" sz="4400" baseline="-25000" dirty="0"/>
              <a:t>2</a:t>
            </a:r>
            <a:r>
              <a:rPr lang="en-US" sz="4400" dirty="0"/>
              <a:t>)</a:t>
            </a:r>
            <a:endParaRPr lang="en-SG" sz="4400" dirty="0"/>
          </a:p>
        </p:txBody>
      </p:sp>
      <p:graphicFrame>
        <p:nvGraphicFramePr>
          <p:cNvPr id="4" name="Content Placeholder 3"/>
          <p:cNvGraphicFramePr>
            <a:graphicFrameLocks noGrp="1"/>
          </p:cNvGraphicFramePr>
          <p:nvPr>
            <p:ph idx="1"/>
          </p:nvPr>
        </p:nvGraphicFramePr>
        <p:xfrm>
          <a:off x="1981200" y="1700808"/>
          <a:ext cx="8458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50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sz="2400"/>
          </a:p>
        </p:txBody>
      </p:sp>
      <p:sp>
        <p:nvSpPr>
          <p:cNvPr id="3" name="Content Placeholder 2"/>
          <p:cNvSpPr>
            <a:spLocks noGrp="1"/>
          </p:cNvSpPr>
          <p:nvPr>
            <p:ph idx="1"/>
          </p:nvPr>
        </p:nvSpPr>
        <p:spPr>
          <a:xfrm>
            <a:off x="2135560" y="1628801"/>
            <a:ext cx="8064896" cy="3951337"/>
          </a:xfrm>
          <a:ln w="57150"/>
        </p:spPr>
        <p:style>
          <a:lnRef idx="2">
            <a:schemeClr val="accent6"/>
          </a:lnRef>
          <a:fillRef idx="1">
            <a:schemeClr val="lt1"/>
          </a:fillRef>
          <a:effectRef idx="0">
            <a:schemeClr val="accent6"/>
          </a:effectRef>
          <a:fontRef idx="minor">
            <a:schemeClr val="dk1"/>
          </a:fontRef>
        </p:style>
        <p:txBody>
          <a:bodyPr>
            <a:normAutofit/>
          </a:bodyPr>
          <a:lstStyle/>
          <a:p>
            <a:pPr lvl="0">
              <a:lnSpc>
                <a:spcPct val="150000"/>
              </a:lnSpc>
            </a:pPr>
            <a:r>
              <a:rPr lang="en-IN" dirty="0"/>
              <a:t>It has antimicrobial activity against viruses, bacteria, yeasts and even fungal spores.</a:t>
            </a:r>
          </a:p>
          <a:p>
            <a:pPr lvl="0">
              <a:lnSpc>
                <a:spcPct val="150000"/>
              </a:lnSpc>
            </a:pPr>
            <a:r>
              <a:rPr lang="en-IN" dirty="0"/>
              <a:t>More effective against gram positive than gram negative bacteria.</a:t>
            </a:r>
          </a:p>
          <a:p>
            <a:pPr lvl="0">
              <a:lnSpc>
                <a:spcPct val="150000"/>
              </a:lnSpc>
            </a:pPr>
            <a:r>
              <a:rPr lang="en-IN" dirty="0"/>
              <a:t>Production of catalase or superoxide </a:t>
            </a:r>
            <a:r>
              <a:rPr lang="en-IN" dirty="0" err="1"/>
              <a:t>dimutase</a:t>
            </a:r>
            <a:r>
              <a:rPr lang="en-IN" dirty="0"/>
              <a:t> by several bacteria can afford some species protection against H</a:t>
            </a:r>
            <a:r>
              <a:rPr lang="en-IN" baseline="-25000" dirty="0"/>
              <a:t>2</a:t>
            </a:r>
            <a:r>
              <a:rPr lang="en-IN" dirty="0"/>
              <a:t>O</a:t>
            </a:r>
            <a:r>
              <a:rPr lang="en-IN" baseline="-25000" dirty="0"/>
              <a:t>2</a:t>
            </a:r>
            <a:r>
              <a:rPr lang="en-IN" dirty="0"/>
              <a:t>.</a:t>
            </a:r>
            <a:endParaRPr lang="en-SG" dirty="0"/>
          </a:p>
          <a:p>
            <a:endParaRPr lang="en-SG" dirty="0"/>
          </a:p>
        </p:txBody>
      </p:sp>
    </p:spTree>
    <p:extLst>
      <p:ext uri="{BB962C8B-B14F-4D97-AF65-F5344CB8AC3E}">
        <p14:creationId xmlns:p14="http://schemas.microsoft.com/office/powerpoint/2010/main" val="1670267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Mechanism of action </a:t>
            </a:r>
          </a:p>
        </p:txBody>
      </p:sp>
      <p:graphicFrame>
        <p:nvGraphicFramePr>
          <p:cNvPr id="4" name="Content Placeholder 3"/>
          <p:cNvGraphicFramePr>
            <a:graphicFrameLocks noGrp="1"/>
          </p:cNvGraphicFramePr>
          <p:nvPr>
            <p:ph idx="1"/>
          </p:nvPr>
        </p:nvGraphicFramePr>
        <p:xfrm>
          <a:off x="2135560" y="1988841"/>
          <a:ext cx="7992888" cy="400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387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graphicFrame>
        <p:nvGraphicFramePr>
          <p:cNvPr id="4" name="Content Placeholder 3"/>
          <p:cNvGraphicFramePr>
            <a:graphicFrameLocks noGrp="1"/>
          </p:cNvGraphicFramePr>
          <p:nvPr>
            <p:ph idx="1"/>
          </p:nvPr>
        </p:nvGraphicFramePr>
        <p:xfrm>
          <a:off x="2362200" y="764704"/>
          <a:ext cx="76222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593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a:xfrm>
            <a:off x="2135560" y="1196753"/>
            <a:ext cx="8136904" cy="4144901"/>
          </a:xfrm>
        </p:spPr>
        <p:txBody>
          <a:bodyPr>
            <a:normAutofit/>
          </a:bodyPr>
          <a:lstStyle/>
          <a:p>
            <a:r>
              <a:rPr lang="en-IN" dirty="0"/>
              <a:t>Hydrogen peroxide is an oxidizing solution and is usually used in combination with sodium hypochlorite for root canal irrigation. This results in two kinds of reactive oxygen species.</a:t>
            </a:r>
          </a:p>
          <a:p>
            <a:pPr marL="0" indent="0">
              <a:buNone/>
            </a:pPr>
            <a:endParaRPr lang="en-IN" dirty="0"/>
          </a:p>
        </p:txBody>
      </p:sp>
      <p:graphicFrame>
        <p:nvGraphicFramePr>
          <p:cNvPr id="5" name="Diagram 4"/>
          <p:cNvGraphicFramePr/>
          <p:nvPr/>
        </p:nvGraphicFramePr>
        <p:xfrm>
          <a:off x="3088382" y="1772817"/>
          <a:ext cx="5959946" cy="462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0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 </a:t>
            </a:r>
            <a:endParaRPr lang="en-IN" sz="2400" dirty="0"/>
          </a:p>
        </p:txBody>
      </p:sp>
      <p:sp>
        <p:nvSpPr>
          <p:cNvPr id="3" name="Content Placeholder 2"/>
          <p:cNvSpPr>
            <a:spLocks noGrp="1"/>
          </p:cNvSpPr>
          <p:nvPr>
            <p:ph idx="1"/>
          </p:nvPr>
        </p:nvSpPr>
        <p:spPr>
          <a:xfrm>
            <a:off x="2063552" y="2038390"/>
            <a:ext cx="8064896" cy="2182699"/>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n-IN" dirty="0"/>
              <a:t>Root canal irrigation with </a:t>
            </a:r>
            <a:r>
              <a:rPr lang="en-IN" dirty="0" err="1"/>
              <a:t>NaClO</a:t>
            </a:r>
            <a:r>
              <a:rPr lang="en-IN" dirty="0"/>
              <a:t> and H</a:t>
            </a:r>
            <a:r>
              <a:rPr lang="en-IN" baseline="-25000" dirty="0"/>
              <a:t>2</a:t>
            </a:r>
            <a:r>
              <a:rPr lang="en-IN" dirty="0"/>
              <a:t>O</a:t>
            </a:r>
            <a:r>
              <a:rPr lang="en-IN" baseline="-25000" dirty="0"/>
              <a:t>2</a:t>
            </a:r>
            <a:r>
              <a:rPr lang="en-IN" dirty="0"/>
              <a:t> induces both biological and mechanical effects. The biological effect of </a:t>
            </a:r>
            <a:r>
              <a:rPr lang="en-IN" dirty="0" err="1"/>
              <a:t>NaClO</a:t>
            </a:r>
            <a:r>
              <a:rPr lang="en-IN" dirty="0"/>
              <a:t> and H</a:t>
            </a:r>
            <a:r>
              <a:rPr lang="en-IN" baseline="-25000" dirty="0"/>
              <a:t>2</a:t>
            </a:r>
            <a:r>
              <a:rPr lang="en-IN" dirty="0"/>
              <a:t>O</a:t>
            </a:r>
            <a:r>
              <a:rPr lang="en-IN" baseline="-25000" dirty="0"/>
              <a:t>2</a:t>
            </a:r>
            <a:r>
              <a:rPr lang="en-IN" dirty="0"/>
              <a:t> owes to tissue irritation due to the chemical reactions of O</a:t>
            </a:r>
            <a:r>
              <a:rPr lang="en-IN" baseline="-25000" dirty="0"/>
              <a:t>2</a:t>
            </a:r>
            <a:r>
              <a:rPr lang="en-IN" dirty="0"/>
              <a:t> </a:t>
            </a:r>
            <a:r>
              <a:rPr lang="en-IN" baseline="30000" dirty="0"/>
              <a:t>-</a:t>
            </a:r>
            <a:r>
              <a:rPr lang="en-IN" dirty="0"/>
              <a:t> and OH</a:t>
            </a:r>
            <a:r>
              <a:rPr lang="en-IN" baseline="30000" dirty="0"/>
              <a:t>-</a:t>
            </a:r>
            <a:r>
              <a:rPr lang="en-IN" dirty="0"/>
              <a:t> while the mechanical effect results from O</a:t>
            </a:r>
            <a:r>
              <a:rPr lang="en-IN" baseline="-25000" dirty="0"/>
              <a:t>2</a:t>
            </a:r>
            <a:r>
              <a:rPr lang="en-IN" dirty="0"/>
              <a:t> bubbling.</a:t>
            </a:r>
          </a:p>
        </p:txBody>
      </p:sp>
    </p:spTree>
    <p:extLst>
      <p:ext uri="{BB962C8B-B14F-4D97-AF65-F5344CB8AC3E}">
        <p14:creationId xmlns:p14="http://schemas.microsoft.com/office/powerpoint/2010/main" val="2783925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graphicFrame>
        <p:nvGraphicFramePr>
          <p:cNvPr id="4" name="Content Placeholder 3"/>
          <p:cNvGraphicFramePr>
            <a:graphicFrameLocks noGrp="1"/>
          </p:cNvGraphicFramePr>
          <p:nvPr>
            <p:ph idx="1"/>
          </p:nvPr>
        </p:nvGraphicFramePr>
        <p:xfrm>
          <a:off x="2135560" y="2132857"/>
          <a:ext cx="7992888" cy="385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264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35560" y="1988841"/>
            <a:ext cx="7776864" cy="2664295"/>
          </a:xfrm>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r>
              <a:rPr lang="en-IN" dirty="0"/>
              <a:t>The final irrigation of the canal should be done with sodium hypochlorite, as hydrogen peroxide can form gas in the presence of necrotic debris and blood leading to pain. </a:t>
            </a:r>
          </a:p>
          <a:p>
            <a:endParaRPr lang="en-IN" dirty="0"/>
          </a:p>
          <a:p>
            <a:r>
              <a:rPr lang="en-IN" dirty="0"/>
              <a:t> </a:t>
            </a:r>
            <a:r>
              <a:rPr lang="en-IN" dirty="0" err="1"/>
              <a:t>NaOCl</a:t>
            </a:r>
            <a:r>
              <a:rPr lang="en-IN" dirty="0"/>
              <a:t> should be used so that it can react with the remaining hydrogen peroxide and liberate the remaining oxygen, and then the canal should be dried with paper points and closed</a:t>
            </a:r>
          </a:p>
          <a:p>
            <a:endParaRPr lang="en-IN" dirty="0"/>
          </a:p>
        </p:txBody>
      </p:sp>
    </p:spTree>
    <p:extLst>
      <p:ext uri="{BB962C8B-B14F-4D97-AF65-F5344CB8AC3E}">
        <p14:creationId xmlns:p14="http://schemas.microsoft.com/office/powerpoint/2010/main" val="3910801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4039" y="152400"/>
            <a:ext cx="8543925" cy="1098550"/>
          </a:xfrm>
        </p:spPr>
        <p:txBody>
          <a:bodyPr/>
          <a:lstStyle/>
          <a:p>
            <a:pPr>
              <a:defRPr/>
            </a:pPr>
            <a:r>
              <a:rPr lang="en-US" sz="2700" b="1" dirty="0">
                <a:solidFill>
                  <a:schemeClr val="tx1"/>
                </a:solidFill>
                <a:latin typeface="Times New Roman" panose="02020603050405020304" pitchFamily="18" charset="0"/>
                <a:cs typeface="Times New Roman" panose="02020603050405020304" pitchFamily="18" charset="0"/>
              </a:rPr>
              <a:t>TAKE HOME MESSEGE  </a:t>
            </a:r>
            <a:endParaRPr lang="en-US" sz="2700"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8513763" y="3736976"/>
            <a:ext cx="3200400" cy="365125"/>
          </a:xfrm>
          <a:noFill/>
          <a:ln>
            <a:miter lim="800000"/>
            <a:headEnd/>
            <a:tailEnd/>
          </a:ln>
        </p:spPr>
        <p:txBody>
          <a:bodyPr/>
          <a:lstStyle/>
          <a:p>
            <a:pPr algn="l"/>
            <a:fld id="{2F4A669D-D557-4BF8-B728-474CDD9A7F26}" type="slidenum">
              <a:rPr lang="en-US" sz="1200">
                <a:solidFill>
                  <a:srgbClr val="4C1304"/>
                </a:solidFill>
              </a:rPr>
              <a:pPr algn="l"/>
              <a:t>39</a:t>
            </a:fld>
            <a:endParaRPr lang="en-US" sz="1200">
              <a:solidFill>
                <a:srgbClr val="4C1304"/>
              </a:solidFill>
            </a:endParaRPr>
          </a:p>
        </p:txBody>
      </p:sp>
      <p:sp>
        <p:nvSpPr>
          <p:cNvPr id="41988" name="TextBox 2"/>
          <p:cNvSpPr txBox="1">
            <a:spLocks noChangeArrowheads="1"/>
          </p:cNvSpPr>
          <p:nvPr/>
        </p:nvSpPr>
        <p:spPr bwMode="auto">
          <a:xfrm>
            <a:off x="1981200" y="1123130"/>
            <a:ext cx="8543924" cy="535531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solidFill>
                  <a:prstClr val="black"/>
                </a:solidFill>
                <a:latin typeface="Cambria"/>
              </a:rPr>
              <a:t>Some of the problems that dentists face in their clinical practice are caused or facilitated by improper treatment of the root canal system. </a:t>
            </a:r>
          </a:p>
          <a:p>
            <a:pPr marL="285750" indent="-285750">
              <a:buFont typeface="Arial" panose="020B0604020202020204" pitchFamily="34" charset="0"/>
              <a:buChar char="•"/>
            </a:pPr>
            <a:r>
              <a:rPr lang="en-US" dirty="0">
                <a:solidFill>
                  <a:prstClr val="black"/>
                </a:solidFill>
                <a:latin typeface="Cambria"/>
              </a:rPr>
              <a:t>In an attempt to accomplish the major goals of root canal treatment, namely to prevent and/or to control endodontic infections, clinicians use procedures, substances and materials that may induce some degree of injury to the </a:t>
            </a:r>
            <a:r>
              <a:rPr lang="en-US" dirty="0" err="1">
                <a:solidFill>
                  <a:prstClr val="black"/>
                </a:solidFill>
                <a:latin typeface="Cambria"/>
              </a:rPr>
              <a:t>periradicular</a:t>
            </a:r>
            <a:r>
              <a:rPr lang="en-US" dirty="0">
                <a:solidFill>
                  <a:prstClr val="black"/>
                </a:solidFill>
                <a:latin typeface="Cambria"/>
              </a:rPr>
              <a:t> tissues. </a:t>
            </a:r>
          </a:p>
          <a:p>
            <a:pPr marL="285750" indent="-285750">
              <a:buFont typeface="Arial" panose="020B0604020202020204" pitchFamily="34" charset="0"/>
              <a:buChar char="•"/>
            </a:pPr>
            <a:r>
              <a:rPr lang="en-US" dirty="0">
                <a:solidFill>
                  <a:prstClr val="black"/>
                </a:solidFill>
                <a:latin typeface="Cambria"/>
              </a:rPr>
              <a:t>Invariably, </a:t>
            </a:r>
            <a:r>
              <a:rPr lang="en-US" dirty="0" err="1">
                <a:solidFill>
                  <a:prstClr val="black"/>
                </a:solidFill>
                <a:latin typeface="Cambria"/>
              </a:rPr>
              <a:t>periradicular</a:t>
            </a:r>
            <a:r>
              <a:rPr lang="en-US" dirty="0">
                <a:solidFill>
                  <a:prstClr val="black"/>
                </a:solidFill>
                <a:latin typeface="Cambria"/>
              </a:rPr>
              <a:t> tissue healing will occur uneventfully in cases where microorganisms were successfully eliminated from and/or prevented from gaining entry into the root canal system and minimal or no damage was inflicted on the </a:t>
            </a:r>
            <a:r>
              <a:rPr lang="en-US" dirty="0" err="1">
                <a:solidFill>
                  <a:prstClr val="black"/>
                </a:solidFill>
                <a:latin typeface="Cambria"/>
              </a:rPr>
              <a:t>periradicular</a:t>
            </a:r>
            <a:r>
              <a:rPr lang="en-US" dirty="0">
                <a:solidFill>
                  <a:prstClr val="black"/>
                </a:solidFill>
                <a:latin typeface="Cambria"/>
              </a:rPr>
              <a:t> tissues during therapy. </a:t>
            </a:r>
          </a:p>
          <a:p>
            <a:pPr marL="285750" indent="-285750">
              <a:buFont typeface="Arial" panose="020B0604020202020204" pitchFamily="34" charset="0"/>
              <a:buChar char="•"/>
            </a:pPr>
            <a:r>
              <a:rPr lang="en-US" dirty="0">
                <a:solidFill>
                  <a:prstClr val="black"/>
                </a:solidFill>
                <a:latin typeface="Cambria"/>
              </a:rPr>
              <a:t>The worst-case scenario for </a:t>
            </a:r>
            <a:r>
              <a:rPr lang="en-US" dirty="0" err="1">
                <a:solidFill>
                  <a:prstClr val="black"/>
                </a:solidFill>
                <a:latin typeface="Cambria"/>
              </a:rPr>
              <a:t>periradicular</a:t>
            </a:r>
            <a:r>
              <a:rPr lang="en-US" dirty="0">
                <a:solidFill>
                  <a:prstClr val="black"/>
                </a:solidFill>
                <a:latin typeface="Cambria"/>
              </a:rPr>
              <a:t> tissue response to intra-canal procedures is reflected largely in post-operative pain and persistence of </a:t>
            </a:r>
            <a:r>
              <a:rPr lang="en-US" dirty="0" err="1">
                <a:solidFill>
                  <a:prstClr val="black"/>
                </a:solidFill>
                <a:latin typeface="Cambria"/>
              </a:rPr>
              <a:t>periradicular</a:t>
            </a:r>
            <a:r>
              <a:rPr lang="en-US" dirty="0">
                <a:solidFill>
                  <a:prstClr val="black"/>
                </a:solidFill>
                <a:latin typeface="Cambria"/>
              </a:rPr>
              <a:t> disease despite treatment. While the development of post-operative pain is largely a short-term response related to the extent of tissue injury, post-treatment disease is a long-term response influenced by the persistence of the source of injury. </a:t>
            </a:r>
          </a:p>
          <a:p>
            <a:pPr marL="285750" indent="-285750">
              <a:buFont typeface="Arial" panose="020B0604020202020204" pitchFamily="34" charset="0"/>
              <a:buChar char="•"/>
            </a:pPr>
            <a:r>
              <a:rPr lang="en-US" dirty="0">
                <a:solidFill>
                  <a:prstClr val="black"/>
                </a:solidFill>
                <a:latin typeface="Cambria"/>
              </a:rPr>
              <a:t>Even though chemical and mechanical factors can be involved with unfavorable responses of the </a:t>
            </a:r>
            <a:r>
              <a:rPr lang="en-US" dirty="0" err="1">
                <a:solidFill>
                  <a:prstClr val="black"/>
                </a:solidFill>
                <a:latin typeface="Cambria"/>
              </a:rPr>
              <a:t>periradicular</a:t>
            </a:r>
            <a:r>
              <a:rPr lang="en-US" dirty="0">
                <a:solidFill>
                  <a:prstClr val="black"/>
                </a:solidFill>
                <a:latin typeface="Cambria"/>
              </a:rPr>
              <a:t> tissues to intracanal procedures, microorganisms are the major causative agents of post-operative pain and posttreatment disease.</a:t>
            </a:r>
            <a:endParaRPr lang="en-IN" dirty="0">
              <a:solidFill>
                <a:prstClr val="black"/>
              </a:solidFill>
              <a:latin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Instruments</a:t>
            </a:r>
          </a:p>
        </p:txBody>
      </p:sp>
      <p:sp>
        <p:nvSpPr>
          <p:cNvPr id="3" name="Content Placeholder 2"/>
          <p:cNvSpPr>
            <a:spLocks noGrp="1"/>
          </p:cNvSpPr>
          <p:nvPr>
            <p:ph idx="1"/>
          </p:nvPr>
        </p:nvSpPr>
        <p:spPr>
          <a:xfrm>
            <a:off x="2362200" y="1844825"/>
            <a:ext cx="7467600" cy="3951337"/>
          </a:xfrm>
        </p:spPr>
        <p:txBody>
          <a:bodyPr>
            <a:noAutofit/>
          </a:bodyPr>
          <a:lstStyle/>
          <a:p>
            <a:r>
              <a:rPr lang="en-IN" dirty="0"/>
              <a:t>In addition, cutting efficacy of hand instruments is improved and torsional load on rotary nickel-titanium instruments is reduced in fluid-filled environments compared to dry conditions. </a:t>
            </a:r>
          </a:p>
          <a:p>
            <a:endParaRPr lang="en-IN" dirty="0"/>
          </a:p>
          <a:p>
            <a:r>
              <a:rPr lang="en-IN" dirty="0"/>
              <a:t>corrosion of instruments in prolonged contact with hypochlorite has been reported. </a:t>
            </a:r>
          </a:p>
          <a:p>
            <a:pPr marL="0" indent="0">
              <a:buNone/>
            </a:pPr>
            <a:endParaRPr lang="en-IN" dirty="0"/>
          </a:p>
        </p:txBody>
      </p:sp>
      <p:sp>
        <p:nvSpPr>
          <p:cNvPr id="4" name="Rectangle 3"/>
          <p:cNvSpPr/>
          <p:nvPr/>
        </p:nvSpPr>
        <p:spPr>
          <a:xfrm>
            <a:off x="3143673" y="6165304"/>
            <a:ext cx="554132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sz="1600" dirty="0">
                <a:solidFill>
                  <a:prstClr val="white"/>
                </a:solidFill>
                <a:latin typeface="Cambria"/>
              </a:rPr>
              <a:t>Root Canal Irrigants, </a:t>
            </a:r>
            <a:r>
              <a:rPr lang="en-IN" sz="1600" i="1" dirty="0">
                <a:solidFill>
                  <a:prstClr val="white"/>
                </a:solidFill>
                <a:latin typeface="Cambria"/>
              </a:rPr>
              <a:t>JOE — </a:t>
            </a:r>
            <a:r>
              <a:rPr lang="en-IN" sz="1600" dirty="0">
                <a:solidFill>
                  <a:prstClr val="white"/>
                </a:solidFill>
                <a:latin typeface="Cambria"/>
              </a:rPr>
              <a:t>Volume 32, Number 5, May 2006</a:t>
            </a:r>
          </a:p>
        </p:txBody>
      </p:sp>
    </p:spTree>
    <p:extLst>
      <p:ext uri="{BB962C8B-B14F-4D97-AF65-F5344CB8AC3E}">
        <p14:creationId xmlns:p14="http://schemas.microsoft.com/office/powerpoint/2010/main" val="137446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0"/>
            <a:ext cx="8041440" cy="833074"/>
          </a:xfrm>
        </p:spPr>
        <p:txBody>
          <a:bodyPr/>
          <a:lstStyle/>
          <a:p>
            <a:pPr algn="l"/>
            <a:r>
              <a:rPr lang="en-US" sz="3600" dirty="0"/>
              <a:t>Questions</a:t>
            </a:r>
            <a:br>
              <a:rPr lang="en-US" sz="3600" dirty="0"/>
            </a:br>
            <a:r>
              <a:rPr lang="en-US" sz="2400" dirty="0"/>
              <a:t>1. Write a short note on drawbacks of sodium </a:t>
            </a:r>
            <a:r>
              <a:rPr lang="en-US" sz="2400" dirty="0" err="1"/>
              <a:t>hypoclorite</a:t>
            </a:r>
            <a:br>
              <a:rPr lang="en-US" sz="2400" dirty="0"/>
            </a:br>
            <a:r>
              <a:rPr lang="en-US" sz="2400" dirty="0"/>
              <a:t>2. Chlorhexidine as </a:t>
            </a:r>
            <a:r>
              <a:rPr lang="en-US" sz="2400" dirty="0" err="1"/>
              <a:t>irrigant</a:t>
            </a:r>
            <a:r>
              <a:rPr lang="en-US" sz="2400" dirty="0"/>
              <a:t>. </a:t>
            </a:r>
            <a:br>
              <a:rPr lang="en-US" sz="2400" dirty="0"/>
            </a:br>
            <a:r>
              <a:rPr lang="en-US" sz="2400" dirty="0"/>
              <a:t>3.  Explain mechanism of action of hydrogen peroxide. </a:t>
            </a:r>
            <a:br>
              <a:rPr lang="en-US" sz="2400" dirty="0"/>
            </a:br>
            <a:r>
              <a:rPr lang="en-US" sz="2400" dirty="0"/>
              <a:t>4. Write in brief about advantages and disadvantages of  </a:t>
            </a:r>
            <a:br>
              <a:rPr lang="en-US" sz="2400" dirty="0"/>
            </a:br>
            <a:r>
              <a:rPr lang="en-US" sz="2400" dirty="0"/>
              <a:t>     calcium hydroxide as an </a:t>
            </a:r>
            <a:r>
              <a:rPr lang="en-US" sz="2400" dirty="0" err="1"/>
              <a:t>irrigant</a:t>
            </a:r>
            <a:r>
              <a:rPr lang="en-US" sz="24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Rectangle 2"/>
          <p:cNvSpPr/>
          <p:nvPr/>
        </p:nvSpPr>
        <p:spPr>
          <a:xfrm>
            <a:off x="2438400" y="2286000"/>
            <a:ext cx="7315200" cy="4017382"/>
          </a:xfrm>
          <a:prstGeom prst="rect">
            <a:avLst/>
          </a:prstGeom>
        </p:spPr>
        <p:txBody>
          <a:bodyPr wrap="square">
            <a:spAutoFit/>
          </a:bodyPr>
          <a:lstStyle/>
          <a:p>
            <a:pPr marL="546100" indent="-457834">
              <a:spcBef>
                <a:spcPts val="100"/>
              </a:spcBef>
              <a:buClr>
                <a:srgbClr val="9E3611"/>
              </a:buClr>
              <a:buFontTx/>
              <a:buAutoNum type="arabicPeriod"/>
              <a:tabLst>
                <a:tab pos="545465" algn="l"/>
                <a:tab pos="546100" algn="l"/>
              </a:tabLst>
            </a:pP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5" dirty="0">
                <a:solidFill>
                  <a:srgbClr val="0070C0"/>
                </a:solidFill>
                <a:latin typeface="Cambria"/>
                <a:cs typeface="Cambria"/>
              </a:rPr>
              <a:t>MA</a:t>
            </a:r>
            <a:r>
              <a:rPr lang="en-IN" spc="-50" dirty="0">
                <a:solidFill>
                  <a:srgbClr val="0070C0"/>
                </a:solidFill>
                <a:latin typeface="Cambria"/>
                <a:cs typeface="Cambria"/>
              </a:rPr>
              <a:t> </a:t>
            </a:r>
            <a:r>
              <a:rPr lang="en-IN" spc="-5" dirty="0" err="1">
                <a:solidFill>
                  <a:srgbClr val="0070C0"/>
                </a:solidFill>
                <a:latin typeface="Cambria"/>
                <a:cs typeface="Cambria"/>
              </a:rPr>
              <a:t>Marzouk</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Art &amp; science </a:t>
            </a:r>
            <a:r>
              <a:rPr lang="en-IN" spc="-5" dirty="0">
                <a:solidFill>
                  <a:prstClr val="black"/>
                </a:solidFill>
                <a:latin typeface="Cambria"/>
                <a:cs typeface="Cambria"/>
              </a:rPr>
              <a:t>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15" dirty="0" err="1">
                <a:solidFill>
                  <a:srgbClr val="0070C0"/>
                </a:solidFill>
                <a:latin typeface="Cambria"/>
                <a:cs typeface="Cambria"/>
              </a:rPr>
              <a:t>Sturdevants</a:t>
            </a:r>
            <a:r>
              <a:rPr lang="en-IN" spc="-15" dirty="0">
                <a:solidFill>
                  <a:srgbClr val="0070C0"/>
                </a:solidFill>
                <a:latin typeface="Cambria"/>
                <a:cs typeface="Cambria"/>
              </a:rPr>
              <a:t> </a:t>
            </a:r>
            <a:r>
              <a:rPr lang="en-IN" spc="-5" dirty="0">
                <a:solidFill>
                  <a:prstClr val="black"/>
                </a:solidFill>
                <a:latin typeface="Cambria"/>
                <a:cs typeface="Cambria"/>
              </a:rPr>
              <a:t>(5</a:t>
            </a:r>
            <a:r>
              <a:rPr lang="en-IN" spc="-7" baseline="24305" dirty="0">
                <a:solidFill>
                  <a:prstClr val="black"/>
                </a:solidFill>
                <a:latin typeface="Cambria"/>
                <a:cs typeface="Cambria"/>
              </a:rPr>
              <a:t>th</a:t>
            </a:r>
            <a:r>
              <a:rPr lang="en-IN" spc="157" baseline="24305" dirty="0">
                <a:solidFill>
                  <a:prstClr val="black"/>
                </a:solidFill>
                <a:latin typeface="Cambria"/>
                <a:cs typeface="Cambria"/>
              </a:rPr>
              <a:t> </a:t>
            </a:r>
            <a:r>
              <a:rPr lang="en-IN" dirty="0">
                <a:solidFill>
                  <a:prstClr val="black"/>
                </a:solidFill>
                <a:latin typeface="Cambria"/>
                <a:cs typeface="Cambria"/>
              </a:rPr>
              <a:t>edition)</a:t>
            </a: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Art &amp; </a:t>
            </a:r>
            <a:r>
              <a:rPr lang="en-IN" spc="-5" dirty="0">
                <a:solidFill>
                  <a:prstClr val="black"/>
                </a:solidFill>
                <a:latin typeface="Cambria"/>
                <a:cs typeface="Cambria"/>
              </a:rPr>
              <a:t>Science 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15" dirty="0" err="1">
                <a:solidFill>
                  <a:srgbClr val="0070C0"/>
                </a:solidFill>
                <a:latin typeface="Cambria"/>
                <a:cs typeface="Cambria"/>
              </a:rPr>
              <a:t>Sturdevants</a:t>
            </a:r>
            <a:r>
              <a:rPr lang="en-IN" spc="-15" dirty="0">
                <a:solidFill>
                  <a:srgbClr val="0070C0"/>
                </a:solidFill>
                <a:latin typeface="Cambria"/>
                <a:cs typeface="Cambria"/>
              </a:rPr>
              <a:t> </a:t>
            </a:r>
            <a:r>
              <a:rPr lang="en-IN" spc="-5" dirty="0">
                <a:solidFill>
                  <a:prstClr val="black"/>
                </a:solidFill>
                <a:latin typeface="Cambria"/>
                <a:cs typeface="Cambria"/>
              </a:rPr>
              <a:t>(South </a:t>
            </a:r>
            <a:r>
              <a:rPr lang="en-IN" dirty="0">
                <a:solidFill>
                  <a:prstClr val="black"/>
                </a:solidFill>
                <a:latin typeface="Cambria"/>
                <a:cs typeface="Cambria"/>
              </a:rPr>
              <a:t>Asian</a:t>
            </a:r>
            <a:r>
              <a:rPr lang="en-IN" spc="-40"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834">
              <a:buClr>
                <a:srgbClr val="9E3611"/>
              </a:buClr>
              <a:buFontTx/>
              <a:buAutoNum type="arabicPeriod"/>
              <a:tabLst>
                <a:tab pos="545465" algn="l"/>
                <a:tab pos="546100" algn="l"/>
              </a:tabLst>
            </a:pPr>
            <a:r>
              <a:rPr lang="en-IN" spc="-30" dirty="0">
                <a:solidFill>
                  <a:prstClr val="black"/>
                </a:solidFill>
                <a:latin typeface="Cambria"/>
                <a:cs typeface="Cambria"/>
              </a:rPr>
              <a:t>Textbook </a:t>
            </a:r>
            <a:r>
              <a:rPr lang="en-IN" dirty="0">
                <a:solidFill>
                  <a:prstClr val="black"/>
                </a:solidFill>
                <a:latin typeface="Cambria"/>
                <a:cs typeface="Cambria"/>
              </a:rPr>
              <a:t>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dirty="0" err="1">
                <a:solidFill>
                  <a:srgbClr val="0070C0"/>
                </a:solidFill>
                <a:latin typeface="Cambria"/>
                <a:cs typeface="Cambria"/>
              </a:rPr>
              <a:t>Vimal</a:t>
            </a:r>
            <a:r>
              <a:rPr lang="en-IN" dirty="0">
                <a:solidFill>
                  <a:srgbClr val="0070C0"/>
                </a:solidFill>
                <a:latin typeface="Cambria"/>
                <a:cs typeface="Cambria"/>
              </a:rPr>
              <a:t> K </a:t>
            </a:r>
            <a:r>
              <a:rPr lang="en-IN" dirty="0" err="1">
                <a:solidFill>
                  <a:srgbClr val="0070C0"/>
                </a:solidFill>
                <a:latin typeface="Cambria"/>
                <a:cs typeface="Cambria"/>
              </a:rPr>
              <a:t>Sikri</a:t>
            </a:r>
            <a:r>
              <a:rPr lang="en-IN" dirty="0">
                <a:solidFill>
                  <a:srgbClr val="0070C0"/>
                </a:solidFill>
                <a:latin typeface="Cambria"/>
                <a:cs typeface="Cambria"/>
              </a:rPr>
              <a:t> </a:t>
            </a:r>
            <a:r>
              <a:rPr lang="en-IN" spc="-5" dirty="0">
                <a:solidFill>
                  <a:prstClr val="black"/>
                </a:solidFill>
                <a:latin typeface="Cambria"/>
                <a:cs typeface="Cambria"/>
              </a:rPr>
              <a:t>(1</a:t>
            </a:r>
            <a:r>
              <a:rPr lang="en-IN" spc="-7" baseline="24305" dirty="0">
                <a:solidFill>
                  <a:prstClr val="black"/>
                </a:solidFill>
                <a:latin typeface="Cambria"/>
                <a:cs typeface="Cambria"/>
              </a:rPr>
              <a:t>st</a:t>
            </a:r>
            <a:r>
              <a:rPr lang="en-IN" spc="89" baseline="24305"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Dental </a:t>
            </a:r>
            <a:r>
              <a:rPr lang="en-IN" spc="-40" dirty="0">
                <a:solidFill>
                  <a:prstClr val="black"/>
                </a:solidFill>
                <a:latin typeface="Cambria"/>
                <a:cs typeface="Cambria"/>
              </a:rPr>
              <a:t>Anatomy, </a:t>
            </a:r>
            <a:r>
              <a:rPr lang="en-IN" spc="-10" dirty="0">
                <a:solidFill>
                  <a:prstClr val="black"/>
                </a:solidFill>
                <a:latin typeface="Cambria"/>
                <a:cs typeface="Cambria"/>
              </a:rPr>
              <a:t>Physiology </a:t>
            </a:r>
            <a:r>
              <a:rPr lang="en-IN" dirty="0">
                <a:solidFill>
                  <a:prstClr val="black"/>
                </a:solidFill>
                <a:latin typeface="Cambria"/>
                <a:cs typeface="Cambria"/>
              </a:rPr>
              <a:t>&amp; </a:t>
            </a:r>
            <a:r>
              <a:rPr lang="en-IN" spc="-5" dirty="0">
                <a:solidFill>
                  <a:prstClr val="black"/>
                </a:solidFill>
                <a:latin typeface="Cambria"/>
                <a:cs typeface="Cambria"/>
              </a:rPr>
              <a:t>Occlusion </a:t>
            </a:r>
            <a:r>
              <a:rPr lang="en-IN" dirty="0">
                <a:solidFill>
                  <a:prstClr val="black"/>
                </a:solidFill>
                <a:latin typeface="Cambria"/>
                <a:cs typeface="Cambria"/>
              </a:rPr>
              <a:t>– </a:t>
            </a:r>
            <a:r>
              <a:rPr lang="en-IN" spc="-5" dirty="0">
                <a:solidFill>
                  <a:srgbClr val="0070C0"/>
                </a:solidFill>
                <a:latin typeface="Cambria"/>
                <a:cs typeface="Cambria"/>
              </a:rPr>
              <a:t>Wheeler’s </a:t>
            </a:r>
            <a:r>
              <a:rPr lang="en-IN" spc="-5" dirty="0">
                <a:solidFill>
                  <a:prstClr val="black"/>
                </a:solidFill>
                <a:latin typeface="Cambria"/>
                <a:cs typeface="Cambria"/>
              </a:rPr>
              <a:t>(9</a:t>
            </a:r>
            <a:r>
              <a:rPr lang="en-IN" spc="-7" baseline="24305" dirty="0">
                <a:solidFill>
                  <a:prstClr val="black"/>
                </a:solidFill>
                <a:latin typeface="Cambria"/>
                <a:cs typeface="Cambria"/>
              </a:rPr>
              <a:t>th</a:t>
            </a:r>
            <a:r>
              <a:rPr lang="en-IN" spc="315" baseline="24305"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marL="545465" marR="1298575" indent="-457200">
              <a:lnSpc>
                <a:spcPct val="120800"/>
              </a:lnSpc>
              <a:spcBef>
                <a:spcPts val="875"/>
              </a:spcBef>
              <a:buClr>
                <a:srgbClr val="9E3611"/>
              </a:buClr>
              <a:buFontTx/>
              <a:buAutoNum type="arabicPeriod"/>
              <a:tabLst>
                <a:tab pos="545465" algn="l"/>
                <a:tab pos="546100" algn="l"/>
              </a:tabLst>
            </a:pPr>
            <a:r>
              <a:rPr lang="en-IN" spc="-5" dirty="0">
                <a:solidFill>
                  <a:prstClr val="black"/>
                </a:solidFill>
                <a:latin typeface="Times New Roman"/>
                <a:cs typeface="Times New Roman"/>
              </a:rPr>
              <a:t>Optimizing </a:t>
            </a:r>
            <a:r>
              <a:rPr lang="en-IN" dirty="0">
                <a:solidFill>
                  <a:prstClr val="black"/>
                </a:solidFill>
                <a:latin typeface="Times New Roman"/>
                <a:cs typeface="Times New Roman"/>
              </a:rPr>
              <a:t>tooth </a:t>
            </a:r>
            <a:r>
              <a:rPr lang="en-IN" spc="-5" dirty="0">
                <a:solidFill>
                  <a:prstClr val="black"/>
                </a:solidFill>
                <a:latin typeface="Times New Roman"/>
                <a:cs typeface="Times New Roman"/>
              </a:rPr>
              <a:t>form </a:t>
            </a:r>
            <a:r>
              <a:rPr lang="en-IN" dirty="0">
                <a:solidFill>
                  <a:prstClr val="black"/>
                </a:solidFill>
                <a:latin typeface="Times New Roman"/>
                <a:cs typeface="Times New Roman"/>
              </a:rPr>
              <a:t>with direct posterior </a:t>
            </a:r>
            <a:r>
              <a:rPr lang="en-IN" spc="-5" dirty="0">
                <a:solidFill>
                  <a:prstClr val="black"/>
                </a:solidFill>
                <a:latin typeface="Times New Roman"/>
                <a:cs typeface="Times New Roman"/>
              </a:rPr>
              <a:t>composite restorations </a:t>
            </a:r>
            <a:r>
              <a:rPr lang="en-IN" spc="-5" dirty="0">
                <a:solidFill>
                  <a:srgbClr val="0070C0"/>
                </a:solidFill>
                <a:latin typeface="Times New Roman"/>
                <a:cs typeface="Times New Roman"/>
              </a:rPr>
              <a:t> JCD </a:t>
            </a:r>
            <a:r>
              <a:rPr lang="en-IN" spc="-5" dirty="0">
                <a:solidFill>
                  <a:srgbClr val="0070C0"/>
                </a:solidFill>
                <a:latin typeface="Cambria"/>
                <a:cs typeface="Cambria"/>
              </a:rPr>
              <a:t>Oct-Dec </a:t>
            </a:r>
            <a:r>
              <a:rPr lang="en-IN" dirty="0">
                <a:solidFill>
                  <a:srgbClr val="0070C0"/>
                </a:solidFill>
                <a:latin typeface="Cambria"/>
                <a:cs typeface="Cambria"/>
              </a:rPr>
              <a:t>2011 </a:t>
            </a:r>
            <a:r>
              <a:rPr lang="en-IN" dirty="0">
                <a:solidFill>
                  <a:prstClr val="black"/>
                </a:solidFill>
                <a:latin typeface="Cambria"/>
                <a:cs typeface="Cambria"/>
              </a:rPr>
              <a:t>| </a:t>
            </a:r>
            <a:r>
              <a:rPr lang="en-IN" spc="-60" dirty="0">
                <a:solidFill>
                  <a:prstClr val="black"/>
                </a:solidFill>
                <a:latin typeface="Cambria"/>
                <a:cs typeface="Cambria"/>
              </a:rPr>
              <a:t>Vol </a:t>
            </a:r>
            <a:r>
              <a:rPr lang="en-IN" dirty="0">
                <a:solidFill>
                  <a:prstClr val="black"/>
                </a:solidFill>
                <a:latin typeface="Cambria"/>
                <a:cs typeface="Cambria"/>
              </a:rPr>
              <a:t>14 | </a:t>
            </a:r>
            <a:r>
              <a:rPr lang="en-IN" spc="-5" dirty="0">
                <a:solidFill>
                  <a:prstClr val="black"/>
                </a:solidFill>
                <a:latin typeface="Cambria"/>
                <a:cs typeface="Cambria"/>
              </a:rPr>
              <a:t>Issue</a:t>
            </a:r>
            <a:r>
              <a:rPr lang="en-IN" spc="25" dirty="0">
                <a:solidFill>
                  <a:prstClr val="black"/>
                </a:solidFill>
                <a:latin typeface="Cambria"/>
                <a:cs typeface="Cambria"/>
              </a:rPr>
              <a:t> </a:t>
            </a:r>
            <a:r>
              <a:rPr lang="en-IN" dirty="0">
                <a:solidFill>
                  <a:prstClr val="black"/>
                </a:solidFill>
                <a:latin typeface="Cambria"/>
                <a:cs typeface="Cambria"/>
              </a:rPr>
              <a:t>4</a:t>
            </a:r>
          </a:p>
        </p:txBody>
      </p:sp>
    </p:spTree>
    <p:extLst>
      <p:ext uri="{BB962C8B-B14F-4D97-AF65-F5344CB8AC3E}">
        <p14:creationId xmlns:p14="http://schemas.microsoft.com/office/powerpoint/2010/main" val="2416678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82" y="2835634"/>
            <a:ext cx="10721920" cy="1442674"/>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Submersing instruments for hours in a hypochlorite solution will induce corrosion. </a:t>
            </a:r>
          </a:p>
          <a:p>
            <a:endParaRPr lang="en-IN" dirty="0"/>
          </a:p>
          <a:p>
            <a:r>
              <a:rPr lang="en-IN" dirty="0"/>
              <a:t>However, no adverse effects should be expected during the short contact periods when an instrument is manipulated in a root canal filled with hypochlorite</a:t>
            </a:r>
          </a:p>
        </p:txBody>
      </p:sp>
      <p:sp>
        <p:nvSpPr>
          <p:cNvPr id="4" name="Rectangle 3"/>
          <p:cNvSpPr/>
          <p:nvPr/>
        </p:nvSpPr>
        <p:spPr>
          <a:xfrm>
            <a:off x="3143673" y="6165304"/>
            <a:ext cx="554132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sz="1600" dirty="0">
                <a:solidFill>
                  <a:prstClr val="white"/>
                </a:solidFill>
                <a:latin typeface="Cambria"/>
              </a:rPr>
              <a:t>Root Canal Irrigants, </a:t>
            </a:r>
            <a:r>
              <a:rPr lang="en-IN" sz="1600" i="1" dirty="0">
                <a:solidFill>
                  <a:prstClr val="white"/>
                </a:solidFill>
                <a:latin typeface="Cambria"/>
              </a:rPr>
              <a:t>JOE — </a:t>
            </a:r>
            <a:r>
              <a:rPr lang="en-IN" sz="1600" dirty="0">
                <a:solidFill>
                  <a:prstClr val="white"/>
                </a:solidFill>
                <a:latin typeface="Cambria"/>
              </a:rPr>
              <a:t>Volume 32, Number 5, May 2006</a:t>
            </a:r>
          </a:p>
        </p:txBody>
      </p:sp>
    </p:spTree>
    <p:extLst>
      <p:ext uri="{BB962C8B-B14F-4D97-AF65-F5344CB8AC3E}">
        <p14:creationId xmlns:p14="http://schemas.microsoft.com/office/powerpoint/2010/main" val="37725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Bond strength</a:t>
            </a:r>
          </a:p>
        </p:txBody>
      </p:sp>
      <p:sp>
        <p:nvSpPr>
          <p:cNvPr id="3" name="Content Placeholder 2"/>
          <p:cNvSpPr>
            <a:spLocks noGrp="1"/>
          </p:cNvSpPr>
          <p:nvPr>
            <p:ph idx="1"/>
          </p:nvPr>
        </p:nvSpPr>
        <p:spPr>
          <a:xfrm>
            <a:off x="2362200" y="1772817"/>
            <a:ext cx="7467600" cy="3951337"/>
          </a:xfrm>
        </p:spPr>
        <p:txBody>
          <a:bodyPr>
            <a:normAutofit/>
          </a:bodyPr>
          <a:lstStyle/>
          <a:p>
            <a:r>
              <a:rPr lang="en-IN" dirty="0"/>
              <a:t>According to a  study </a:t>
            </a:r>
            <a:r>
              <a:rPr lang="en-IN" dirty="0" err="1"/>
              <a:t>NaOCl</a:t>
            </a:r>
            <a:r>
              <a:rPr lang="en-IN" dirty="0"/>
              <a:t> has been previously shown to jeopardize the polymerization of bonding resins.</a:t>
            </a:r>
          </a:p>
          <a:p>
            <a:endParaRPr lang="en-IN" dirty="0"/>
          </a:p>
          <a:p>
            <a:r>
              <a:rPr lang="en-IN" dirty="0"/>
              <a:t>It is thought that </a:t>
            </a:r>
            <a:r>
              <a:rPr lang="en-IN" dirty="0" err="1"/>
              <a:t>NaOCl</a:t>
            </a:r>
            <a:r>
              <a:rPr lang="en-IN" dirty="0"/>
              <a:t> leads to oxidation of  components in the dentin matrix, forming protein-derived radicals that would compete with the propagating vinyl free-radicals generated by the light-activation of resin adhesives, resulting in premature chain termination and incomplete polymerization. </a:t>
            </a:r>
          </a:p>
          <a:p>
            <a:pPr marL="0" indent="0">
              <a:buNone/>
            </a:pPr>
            <a:endParaRPr lang="en-IN" dirty="0"/>
          </a:p>
        </p:txBody>
      </p:sp>
      <p:sp>
        <p:nvSpPr>
          <p:cNvPr id="5" name="Rectangle 4"/>
          <p:cNvSpPr/>
          <p:nvPr/>
        </p:nvSpPr>
        <p:spPr>
          <a:xfrm>
            <a:off x="1847528" y="5949281"/>
            <a:ext cx="864096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IN" sz="1600" dirty="0">
                <a:solidFill>
                  <a:prstClr val="white"/>
                </a:solidFill>
                <a:latin typeface="Cambria"/>
              </a:rPr>
              <a:t>Volume 32, Number 11, November 2006 Influence of Endodontic Irrigants on Adhesion to Pulp Chamber Dentin</a:t>
            </a:r>
          </a:p>
        </p:txBody>
      </p:sp>
    </p:spTree>
    <p:extLst>
      <p:ext uri="{BB962C8B-B14F-4D97-AF65-F5344CB8AC3E}">
        <p14:creationId xmlns:p14="http://schemas.microsoft.com/office/powerpoint/2010/main" val="45531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5" name="Content Placeholder 4"/>
          <p:cNvGraphicFramePr>
            <a:graphicFrameLocks noGrp="1"/>
          </p:cNvGraphicFramePr>
          <p:nvPr>
            <p:ph idx="1"/>
          </p:nvPr>
        </p:nvGraphicFramePr>
        <p:xfrm>
          <a:off x="2362200" y="908721"/>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847528" y="5949281"/>
            <a:ext cx="864096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IN" sz="1600" dirty="0">
                <a:solidFill>
                  <a:prstClr val="white"/>
                </a:solidFill>
                <a:latin typeface="Cambria"/>
              </a:rPr>
              <a:t>Volume 32, Number 11, November 2006 Influence of Endodontic Irrigants on Adhesion to Pulp Chamber Dentin</a:t>
            </a:r>
          </a:p>
        </p:txBody>
      </p:sp>
    </p:spTree>
    <p:extLst>
      <p:ext uri="{BB962C8B-B14F-4D97-AF65-F5344CB8AC3E}">
        <p14:creationId xmlns:p14="http://schemas.microsoft.com/office/powerpoint/2010/main" val="283419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Regime</a:t>
            </a:r>
          </a:p>
        </p:txBody>
      </p:sp>
      <p:graphicFrame>
        <p:nvGraphicFramePr>
          <p:cNvPr id="4" name="Content Placeholder 3"/>
          <p:cNvGraphicFramePr>
            <a:graphicFrameLocks noGrp="1"/>
          </p:cNvGraphicFramePr>
          <p:nvPr>
            <p:ph idx="1"/>
          </p:nvPr>
        </p:nvGraphicFramePr>
        <p:xfrm>
          <a:off x="1775520" y="1628801"/>
          <a:ext cx="8640960" cy="409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16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graphicFrame>
        <p:nvGraphicFramePr>
          <p:cNvPr id="5" name="Content Placeholder 4"/>
          <p:cNvGraphicFramePr>
            <a:graphicFrameLocks noGrp="1"/>
          </p:cNvGraphicFramePr>
          <p:nvPr>
            <p:ph idx="1"/>
          </p:nvPr>
        </p:nvGraphicFramePr>
        <p:xfrm>
          <a:off x="2135560" y="1340769"/>
          <a:ext cx="7920880" cy="409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59696" y="6228020"/>
            <a:ext cx="547260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sz="1600" i="1" dirty="0">
                <a:solidFill>
                  <a:prstClr val="white"/>
                </a:solidFill>
                <a:latin typeface="Cambria"/>
              </a:rPr>
              <a:t>JOE — </a:t>
            </a:r>
            <a:r>
              <a:rPr lang="en-IN" sz="1600" dirty="0">
                <a:solidFill>
                  <a:prstClr val="white"/>
                </a:solidFill>
                <a:latin typeface="Cambria"/>
              </a:rPr>
              <a:t>Volume 32, Number 5, May 2006 Root Canal Irrigants</a:t>
            </a:r>
          </a:p>
        </p:txBody>
      </p:sp>
    </p:spTree>
    <p:extLst>
      <p:ext uri="{BB962C8B-B14F-4D97-AF65-F5344CB8AC3E}">
        <p14:creationId xmlns:p14="http://schemas.microsoft.com/office/powerpoint/2010/main" val="21367111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2678</Words>
  <Application>Microsoft Office PowerPoint</Application>
  <PresentationFormat>Widescreen</PresentationFormat>
  <Paragraphs>202</Paragraphs>
  <Slides>42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Book Antiqua</vt:lpstr>
      <vt:lpstr>Calibri</vt:lpstr>
      <vt:lpstr>Cambria</vt:lpstr>
      <vt:lpstr>Rage Italic</vt:lpstr>
      <vt:lpstr>Times New Roman</vt:lpstr>
      <vt:lpstr>Sketchbook</vt:lpstr>
      <vt:lpstr>PowerPoint Presentation</vt:lpstr>
      <vt:lpstr>Specific learning Objectives </vt:lpstr>
      <vt:lpstr>Selection of irrigants New modalities of irrigation Summary Conclusion References</vt:lpstr>
      <vt:lpstr>Instruments</vt:lpstr>
      <vt:lpstr>PowerPoint Presentation</vt:lpstr>
      <vt:lpstr>Bond strength</vt:lpstr>
      <vt:lpstr>PowerPoint Presentation</vt:lpstr>
      <vt:lpstr>Regime</vt:lpstr>
      <vt:lpstr>PowerPoint Presentation</vt:lpstr>
      <vt:lpstr>Toxicity</vt:lpstr>
      <vt:lpstr> The drawbacks of NaOCl</vt:lpstr>
      <vt:lpstr>PowerPoint Presentation</vt:lpstr>
      <vt:lpstr>CHLORHEXIDINE GLUCONATE</vt:lpstr>
      <vt:lpstr>concentration</vt:lpstr>
      <vt:lpstr>PowerPoint Presentation</vt:lpstr>
      <vt:lpstr>Substantivity</vt:lpstr>
      <vt:lpstr>PowerPoint Presentation</vt:lpstr>
      <vt:lpstr>PowerPoint Presentation</vt:lpstr>
      <vt:lpstr>Effect of CHX on dentin </vt:lpstr>
      <vt:lpstr>Antibacterial activity</vt:lpstr>
      <vt:lpstr>PowerPoint Presentation</vt:lpstr>
      <vt:lpstr>PowerPoint Presentation</vt:lpstr>
      <vt:lpstr>CHX and dentine bonding (anticollagenolytic activity) </vt:lpstr>
      <vt:lpstr>PowerPoint Presentation</vt:lpstr>
      <vt:lpstr>CHX and Ca(OH)2 </vt:lpstr>
      <vt:lpstr>PowerPoint Presentation</vt:lpstr>
      <vt:lpstr>PowerPoint Presentation</vt:lpstr>
      <vt:lpstr>No tissue dissolving property</vt:lpstr>
      <vt:lpstr>ADVANTAGES</vt:lpstr>
      <vt:lpstr>DISADVANTAGES </vt:lpstr>
      <vt:lpstr>HYDROGEN PEROXIDE (H2O2)</vt:lpstr>
      <vt:lpstr>PowerPoint Presentation</vt:lpstr>
      <vt:lpstr>Mechanism of action </vt:lpstr>
      <vt:lpstr>PowerPoint Presentation</vt:lpstr>
      <vt:lpstr>PowerPoint Presentation</vt:lpstr>
      <vt:lpstr> </vt:lpstr>
      <vt:lpstr>PowerPoint Presentation</vt:lpstr>
      <vt:lpstr>PowerPoint Presentation</vt:lpstr>
      <vt:lpstr>TAKE HOME MESSEGE  </vt:lpstr>
      <vt:lpstr>Questions 1. Write a short note on drawbacks of sodium hypoclorite 2. Chlorhexidine as irrigant.  3.  Explain mechanism of action of hydrogen peroxide.  4. Write in brief about advantages and disadvantages of        calcium hydroxide as an irrigant.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Vidhani</dc:creator>
  <cp:lastModifiedBy>Monika Vidhani</cp:lastModifiedBy>
  <cp:revision>1</cp:revision>
  <dcterms:created xsi:type="dcterms:W3CDTF">2023-04-18T09:39:47Z</dcterms:created>
  <dcterms:modified xsi:type="dcterms:W3CDTF">2023-04-18T10:29:32Z</dcterms:modified>
</cp:coreProperties>
</file>